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71" r:id="rId3"/>
    <p:sldId id="272" r:id="rId4"/>
    <p:sldId id="273" r:id="rId5"/>
    <p:sldId id="274" r:id="rId6"/>
    <p:sldId id="275" r:id="rId7"/>
    <p:sldId id="257" r:id="rId8"/>
    <p:sldId id="276" r:id="rId9"/>
    <p:sldId id="277" r:id="rId10"/>
    <p:sldId id="279" r:id="rId11"/>
    <p:sldId id="282" r:id="rId12"/>
    <p:sldId id="278" r:id="rId13"/>
    <p:sldId id="281" r:id="rId14"/>
    <p:sldId id="283" r:id="rId15"/>
    <p:sldId id="285" r:id="rId16"/>
    <p:sldId id="284" r:id="rId17"/>
    <p:sldId id="286" r:id="rId18"/>
    <p:sldId id="287" r:id="rId19"/>
    <p:sldId id="280" r:id="rId20"/>
    <p:sldId id="270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AF4A"/>
    <a:srgbClr val="377EB8"/>
    <a:srgbClr val="E51A1C"/>
    <a:srgbClr val="984EA3"/>
    <a:srgbClr val="FF5CCB"/>
    <a:srgbClr val="F87168"/>
    <a:srgbClr val="CB9200"/>
    <a:srgbClr val="76AA00"/>
    <a:srgbClr val="00BA5F"/>
    <a:srgbClr val="00BC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23" autoAdjust="0"/>
    <p:restoredTop sz="82238" autoAdjust="0"/>
  </p:normalViewPr>
  <p:slideViewPr>
    <p:cSldViewPr snapToGrid="0">
      <p:cViewPr varScale="1">
        <p:scale>
          <a:sx n="107" d="100"/>
          <a:sy n="107" d="100"/>
        </p:scale>
        <p:origin x="13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4.png>
</file>

<file path=ppt/media/image5.jpeg>
</file>

<file path=ppt/media/image6.jpe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A4D01F-82EA-465E-AF6B-D98364390BE6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FFC148-F07A-4194-AF41-55863229779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6786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FC148-F07A-4194-AF41-558632297796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6393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Our bodies are made up of billions</a:t>
            </a:r>
            <a:r>
              <a:rPr lang="en-AU" baseline="0" dirty="0"/>
              <a:t> of cells. </a:t>
            </a:r>
          </a:p>
          <a:p>
            <a:r>
              <a:rPr lang="en-AU" baseline="0" dirty="0"/>
              <a:t>Each cell has a copy of our DNA that is packaged into chromosomes. </a:t>
            </a:r>
          </a:p>
          <a:p>
            <a:r>
              <a:rPr lang="en-AU" baseline="0" dirty="0"/>
              <a:t>The DNA encodes our genes using the 4 bases, A, T, C and G.</a:t>
            </a:r>
          </a:p>
          <a:p>
            <a:r>
              <a:rPr lang="en-AU" baseline="0" dirty="0"/>
              <a:t>The C or cytosine base of the DNA can be chemically modified by the editions of a methyl group so that it becomes “methylated”. </a:t>
            </a:r>
          </a:p>
          <a:p>
            <a:r>
              <a:rPr lang="en-AU" baseline="0" dirty="0"/>
              <a:t>DNA methylation primarily occurs at </a:t>
            </a:r>
            <a:r>
              <a:rPr lang="en-AU" baseline="0" dirty="0" err="1"/>
              <a:t>CpG</a:t>
            </a:r>
            <a:r>
              <a:rPr lang="en-AU" baseline="0" dirty="0"/>
              <a:t> dinucleotides in the genome.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A86BB-5FEC-42CE-8F93-6676FE954F2E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1284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When we study methylation,</a:t>
            </a:r>
            <a:r>
              <a:rPr lang="en-AU" baseline="0" dirty="0"/>
              <a:t> we are usually interested in finding methylation differences.</a:t>
            </a:r>
          </a:p>
          <a:p>
            <a:r>
              <a:rPr lang="en-AU" baseline="0" dirty="0"/>
              <a:t>Because methylation is critical in determining cell types, we often want to know what the differences between cell types are.</a:t>
            </a:r>
          </a:p>
          <a:p>
            <a:r>
              <a:rPr lang="en-AU" baseline="0" dirty="0"/>
              <a:t>Methylation can also be disrupted in disease, for example cancer. </a:t>
            </a:r>
          </a:p>
          <a:p>
            <a:r>
              <a:rPr lang="en-AU" baseline="0" dirty="0"/>
              <a:t>So, we may want to compare cancer and normal tissue.</a:t>
            </a:r>
          </a:p>
          <a:p>
            <a:r>
              <a:rPr lang="en-AU" baseline="0" dirty="0"/>
              <a:t>Methylation has also been shown to be affected by environmental factor such as smoking.</a:t>
            </a:r>
          </a:p>
          <a:p>
            <a:r>
              <a:rPr lang="en-AU" baseline="0" dirty="0"/>
              <a:t>So, we may want to compare smokers and non smokers.</a:t>
            </a:r>
          </a:p>
          <a:p>
            <a:r>
              <a:rPr lang="en-AU" baseline="0" dirty="0"/>
              <a:t>In a typical methylation study, we firstly collect the appropriate samples, for example normal and cancer cells.</a:t>
            </a:r>
          </a:p>
          <a:p>
            <a:r>
              <a:rPr lang="en-AU" baseline="0" dirty="0"/>
              <a:t>Then we extract their DNA and measure the methylation using microarrays.</a:t>
            </a:r>
          </a:p>
          <a:p>
            <a:r>
              <a:rPr lang="en-AU" baseline="0" dirty="0"/>
              <a:t>Once we have the data we can then do statistical analysis using various Bioconductor packages.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A86BB-5FEC-42CE-8F93-6676FE954F2E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1602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So,</a:t>
            </a:r>
            <a:r>
              <a:rPr lang="en-AU" baseline="0" dirty="0"/>
              <a:t> what does the data actually look like?</a:t>
            </a:r>
          </a:p>
          <a:p>
            <a:r>
              <a:rPr lang="en-AU" baseline="0" dirty="0"/>
              <a:t>Methylation data is high dimensional. It is essentially a large matrix of M or beta values with n samples and p </a:t>
            </a:r>
            <a:r>
              <a:rPr lang="en-AU" baseline="0" dirty="0" err="1"/>
              <a:t>CpGs</a:t>
            </a:r>
            <a:r>
              <a:rPr lang="en-AU" baseline="0" dirty="0"/>
              <a:t> – of which there will be several 100 thousand depending on which array was used.</a:t>
            </a:r>
          </a:p>
          <a:p>
            <a:r>
              <a:rPr lang="en-AU" baseline="0" dirty="0"/>
              <a:t>We generally do statistical testing on M values as they better satisfy the assumptions of the test used.</a:t>
            </a:r>
          </a:p>
          <a:p>
            <a:r>
              <a:rPr lang="en-AU" baseline="0" dirty="0"/>
              <a:t>They have been show to be approximately homoscedastic and they are more normally distributed across samples for each </a:t>
            </a:r>
            <a:r>
              <a:rPr lang="en-AU" baseline="0" dirty="0" err="1"/>
              <a:t>CpG</a:t>
            </a:r>
            <a:r>
              <a:rPr lang="en-AU" baseline="0" dirty="0"/>
              <a:t>.</a:t>
            </a:r>
          </a:p>
          <a:p>
            <a:r>
              <a:rPr lang="en-AU" baseline="0" dirty="0"/>
              <a:t>We do one statistical test for each </a:t>
            </a:r>
            <a:r>
              <a:rPr lang="en-AU" baseline="0" dirty="0" err="1"/>
              <a:t>CpG</a:t>
            </a:r>
            <a:r>
              <a:rPr lang="en-AU" baseline="0" dirty="0"/>
              <a:t> – we won’t build giant models to combine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A86BB-5FEC-42CE-8F93-6676FE954F2E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3606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The dataset I’ll be talking about the analysis of</a:t>
            </a:r>
            <a:r>
              <a:rPr lang="en-AU" baseline="0" dirty="0"/>
              <a:t> is a large and complex dataset from an ongoing collaboration. </a:t>
            </a:r>
          </a:p>
          <a:p>
            <a:r>
              <a:rPr lang="en-AU" baseline="0" dirty="0"/>
              <a:t>It contains methylation data from 10 individuals, 8 of whom were female and 2 males. There is also a food allergy phenotype, 5 of the individuals were food allergic and 5 were not.</a:t>
            </a:r>
          </a:p>
          <a:p>
            <a:r>
              <a:rPr lang="en-AU" baseline="0" dirty="0"/>
              <a:t>Allergy is a very small factor in this dataset and I won’t be discussing it today.</a:t>
            </a:r>
          </a:p>
          <a:p>
            <a:r>
              <a:rPr lang="en-AU" baseline="0" dirty="0"/>
              <a:t>The 10 cord blood samples were sorted into 4 cell types; regulatory t cells, monocytes, CD4 cells and CD8 cells.</a:t>
            </a:r>
          </a:p>
          <a:p>
            <a:r>
              <a:rPr lang="en-AU" baseline="0" dirty="0"/>
              <a:t>The CD4 and CD8 cells were then exposed to 9 different conditions, which cause the cells to differentiate into different lineages.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I’ll be focusing on the</a:t>
            </a:r>
            <a:r>
              <a:rPr lang="en-AU" baseline="0" dirty="0"/>
              <a:t> CD4 and CD8 differentiation samples in this talk.</a:t>
            </a:r>
            <a:endParaRPr lang="en-AU" dirty="0"/>
          </a:p>
          <a:p>
            <a:r>
              <a:rPr lang="en-AU" dirty="0"/>
              <a:t>With all of these different cell types</a:t>
            </a:r>
            <a:r>
              <a:rPr lang="en-AU" baseline="0" dirty="0"/>
              <a:t> and conditions </a:t>
            </a:r>
            <a:r>
              <a:rPr lang="en-AU" dirty="0"/>
              <a:t>and some missing samples we have 195 samples in total.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FC148-F07A-4194-AF41-558632297796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8412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So,</a:t>
            </a:r>
            <a:r>
              <a:rPr lang="en-AU" baseline="0" dirty="0"/>
              <a:t> what does the data actually look like?</a:t>
            </a:r>
          </a:p>
          <a:p>
            <a:r>
              <a:rPr lang="en-AU" baseline="0" dirty="0"/>
              <a:t>Methylation data is high dimensional. It is essentially a large matrix of M or beta values with n samples and p </a:t>
            </a:r>
            <a:r>
              <a:rPr lang="en-AU" baseline="0" dirty="0" err="1"/>
              <a:t>CpGs</a:t>
            </a:r>
            <a:r>
              <a:rPr lang="en-AU" baseline="0" dirty="0"/>
              <a:t> – of which there will be several 100 thousand depending on which array was used.</a:t>
            </a:r>
          </a:p>
          <a:p>
            <a:r>
              <a:rPr lang="en-AU" baseline="0" dirty="0"/>
              <a:t>We generally do statistical testing on M values as they better satisfy the assumptions of the test used.</a:t>
            </a:r>
          </a:p>
          <a:p>
            <a:r>
              <a:rPr lang="en-AU" baseline="0" dirty="0"/>
              <a:t>They have been show to be approximately homoscedastic and they are more normally distributed across samples for each </a:t>
            </a:r>
            <a:r>
              <a:rPr lang="en-AU" baseline="0" dirty="0" err="1"/>
              <a:t>CpG</a:t>
            </a:r>
            <a:r>
              <a:rPr lang="en-AU" baseline="0" dirty="0"/>
              <a:t>.</a:t>
            </a:r>
          </a:p>
          <a:p>
            <a:r>
              <a:rPr lang="en-AU" baseline="0" dirty="0"/>
              <a:t>We do one statistical test for each </a:t>
            </a:r>
            <a:r>
              <a:rPr lang="en-AU" baseline="0" dirty="0" err="1"/>
              <a:t>CpG</a:t>
            </a:r>
            <a:r>
              <a:rPr lang="en-AU" baseline="0" dirty="0"/>
              <a:t> – we won’t build giant models to combine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A86BB-5FEC-42CE-8F93-6676FE954F2E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9856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2999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92577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8838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8063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6854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8239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6588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2101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2975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85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5115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06C42-9009-4E09-9F1B-1E19B7D1DCB1}" type="datetimeFigureOut">
              <a:rPr lang="en-AU" smtClean="0"/>
              <a:t>21/02/2017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C81E9-03BD-4B45-BDBA-EEDACF21C6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0474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rstudio.org/2016/10/05/r-notebooks/" TargetMode="External"/><Relationship Id="rId2" Type="http://schemas.openxmlformats.org/officeDocument/2006/relationships/hyperlink" Target="https://www.rstudio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an.r-project.org/web/packages/NMF/index.html" TargetMode="External"/><Relationship Id="rId4" Type="http://schemas.openxmlformats.org/officeDocument/2006/relationships/hyperlink" Target="http://rmarkdown.rstudio.com/r_notebooks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3" Type="http://schemas.openxmlformats.org/officeDocument/2006/relationships/hyperlink" Target="https://github.com/JovMaksimovic" TargetMode="External"/><Relationship Id="rId7" Type="http://schemas.openxmlformats.org/officeDocument/2006/relationships/image" Target="../media/image2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Oshlack" TargetMode="External"/><Relationship Id="rId11" Type="http://schemas.openxmlformats.org/officeDocument/2006/relationships/image" Target="../media/image29.png"/><Relationship Id="rId5" Type="http://schemas.openxmlformats.org/officeDocument/2006/relationships/hyperlink" Target="http://oshlacklab.com/" TargetMode="External"/><Relationship Id="rId10" Type="http://schemas.openxmlformats.org/officeDocument/2006/relationships/image" Target="../media/image1.jpeg"/><Relationship Id="rId4" Type="http://schemas.openxmlformats.org/officeDocument/2006/relationships/hyperlink" Target="https://bioconductor.org/packages/release/bioc/html/missMethyl.html" TargetMode="External"/><Relationship Id="rId9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gif"/><Relationship Id="rId5" Type="http://schemas.openxmlformats.org/officeDocument/2006/relationships/image" Target="../media/image7.jpeg"/><Relationship Id="rId4" Type="http://schemas.openxmlformats.org/officeDocument/2006/relationships/image" Target="../media/image6.jpeg"/><Relationship Id="rId9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Some of my </a:t>
            </a:r>
            <a:r>
              <a:rPr lang="en-AU" b="1" dirty="0"/>
              <a:t>new</a:t>
            </a:r>
            <a:r>
              <a:rPr lang="en-AU" dirty="0"/>
              <a:t> favourite things for working with 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100183"/>
            <a:ext cx="6858000" cy="1655762"/>
          </a:xfrm>
        </p:spPr>
        <p:txBody>
          <a:bodyPr>
            <a:normAutofit/>
          </a:bodyPr>
          <a:lstStyle/>
          <a:p>
            <a:r>
              <a:rPr lang="en-AU" sz="2800" dirty="0"/>
              <a:t>Jovana Maksimovic</a:t>
            </a:r>
          </a:p>
          <a:p>
            <a:r>
              <a:rPr lang="en-AU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RLadies</a:t>
            </a:r>
            <a: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Melbourne</a:t>
            </a:r>
            <a:br>
              <a:rPr lang="en-AU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AU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February 20</a:t>
            </a:r>
            <a:r>
              <a:rPr lang="en-AU" sz="2000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</a:t>
            </a:r>
            <a:r>
              <a:rPr lang="en-AU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2017</a:t>
            </a:r>
          </a:p>
          <a:p>
            <a:endParaRPr lang="en-AU" dirty="0"/>
          </a:p>
        </p:txBody>
      </p:sp>
      <p:pic>
        <p:nvPicPr>
          <p:cNvPr id="4102" name="Picture 6" descr="https://intranet.mcri.edu.au/sites/policies/Documents/Logo%20colour%20-%20MCRI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0" t="21006" r="8036" b="16457"/>
          <a:stretch/>
        </p:blipFill>
        <p:spPr bwMode="auto">
          <a:xfrm>
            <a:off x="286870" y="5755945"/>
            <a:ext cx="3200402" cy="93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7507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Many pros, but also cons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dirty="0"/>
              <a:t>R Markdown makes it easy to prepare reports and annotate/explain analysis steps</a:t>
            </a:r>
          </a:p>
          <a:p>
            <a:r>
              <a:rPr lang="en-AU" dirty="0"/>
              <a:t>Just text, so easy version control with Git/</a:t>
            </a:r>
            <a:r>
              <a:rPr lang="en-AU" dirty="0" err="1"/>
              <a:t>Github</a:t>
            </a:r>
            <a:endParaRPr lang="en-AU" dirty="0"/>
          </a:p>
          <a:p>
            <a:r>
              <a:rPr lang="en-AU" dirty="0"/>
              <a:t>Can render pdf/html/doc report files</a:t>
            </a:r>
          </a:p>
          <a:p>
            <a:pPr lvl="1"/>
            <a:r>
              <a:rPr lang="en-AU" dirty="0"/>
              <a:t>Include all figures</a:t>
            </a:r>
          </a:p>
          <a:p>
            <a:pPr lvl="1"/>
            <a:r>
              <a:rPr lang="en-AU" dirty="0"/>
              <a:t>Show/hide code</a:t>
            </a:r>
          </a:p>
          <a:p>
            <a:r>
              <a:rPr lang="en-AU" dirty="0"/>
              <a:t>With large data, reports can take a long time to render</a:t>
            </a:r>
          </a:p>
          <a:p>
            <a:pPr lvl="1"/>
            <a:r>
              <a:rPr lang="en-AU" dirty="0"/>
              <a:t>Annoying when making small changes</a:t>
            </a:r>
          </a:p>
          <a:p>
            <a:r>
              <a:rPr lang="en-AU" dirty="0"/>
              <a:t>Output &amp; figures are disconnected from code chunks</a:t>
            </a:r>
          </a:p>
          <a:p>
            <a:pPr lvl="1"/>
            <a:r>
              <a:rPr lang="en-AU" dirty="0"/>
              <a:t>Either preview in console/window or save to file</a:t>
            </a:r>
          </a:p>
          <a:p>
            <a:pPr lvl="1"/>
            <a:r>
              <a:rPr lang="en-AU" dirty="0"/>
              <a:t>For this very large project, things started getting a bit CRAZY!</a:t>
            </a:r>
          </a:p>
        </p:txBody>
      </p:sp>
    </p:spTree>
    <p:extLst>
      <p:ext uri="{BB962C8B-B14F-4D97-AF65-F5344CB8AC3E}">
        <p14:creationId xmlns:p14="http://schemas.microsoft.com/office/powerpoint/2010/main" val="593157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 Notebooks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AU" dirty="0"/>
              <a:t>Available in </a:t>
            </a:r>
            <a:r>
              <a:rPr lang="en-AU" dirty="0" err="1"/>
              <a:t>RStudio</a:t>
            </a:r>
            <a:r>
              <a:rPr lang="en-AU" dirty="0"/>
              <a:t> 1.0.0+</a:t>
            </a:r>
          </a:p>
          <a:p>
            <a:r>
              <a:rPr lang="en-AU" dirty="0"/>
              <a:t>Based on R Markdown plain-text tools</a:t>
            </a:r>
          </a:p>
          <a:p>
            <a:r>
              <a:rPr lang="en-AU" dirty="0"/>
              <a:t>Unlike regular R Markdown, R Notebooks let you run code and see the results in the document immediately</a:t>
            </a:r>
          </a:p>
          <a:p>
            <a:r>
              <a:rPr lang="en-AU" dirty="0"/>
              <a:t>R Notebooks can run more than just R code</a:t>
            </a:r>
          </a:p>
          <a:p>
            <a:pPr lvl="1"/>
            <a:r>
              <a:rPr lang="en-AU" dirty="0"/>
              <a:t>You can run chunks written in Python, Bash, or C++ (</a:t>
            </a:r>
            <a:r>
              <a:rPr lang="en-AU" dirty="0" err="1"/>
              <a:t>Rcpp</a:t>
            </a:r>
            <a:r>
              <a:rPr lang="en-AU" dirty="0"/>
              <a:t>)</a:t>
            </a:r>
          </a:p>
          <a:p>
            <a:r>
              <a:rPr lang="en-AU" dirty="0"/>
              <a:t>As well as single line execution, can easily re-execute all code from start-to-finish in a clean environment</a:t>
            </a:r>
          </a:p>
          <a:p>
            <a:r>
              <a:rPr lang="en-AU" dirty="0"/>
              <a:t>R Notebooks work with other R Markdown output types</a:t>
            </a:r>
          </a:p>
          <a:p>
            <a:pPr lvl="1"/>
            <a:r>
              <a:rPr lang="en-AU" dirty="0"/>
              <a:t>Can use any existing R Markdown document as a notebook</a:t>
            </a:r>
          </a:p>
          <a:p>
            <a:pPr lvl="1"/>
            <a:r>
              <a:rPr lang="en-AU" dirty="0"/>
              <a:t>Can render (knit) a notebook to any R Markdown output type</a:t>
            </a:r>
          </a:p>
          <a:p>
            <a:r>
              <a:rPr lang="en-AU" dirty="0"/>
              <a:t>Easy to share with collaborators</a:t>
            </a:r>
          </a:p>
          <a:p>
            <a:pPr lvl="1"/>
            <a:r>
              <a:rPr lang="en-AU" dirty="0"/>
              <a:t>Because they’re plain-text files, work well with version control systems like Git </a:t>
            </a:r>
          </a:p>
          <a:p>
            <a:pPr lvl="1"/>
            <a:r>
              <a:rPr lang="en-AU" dirty="0"/>
              <a:t>Don’t need </a:t>
            </a:r>
            <a:r>
              <a:rPr lang="en-AU" dirty="0" err="1"/>
              <a:t>RStudio</a:t>
            </a:r>
            <a:r>
              <a:rPr lang="en-AU" dirty="0"/>
              <a:t> to edit =&gt; can be rendered in R console using the open source </a:t>
            </a:r>
            <a:r>
              <a:rPr lang="en-AU" i="1" dirty="0" err="1"/>
              <a:t>rmarkdown</a:t>
            </a:r>
            <a:r>
              <a:rPr lang="en-AU" dirty="0"/>
              <a:t> package</a:t>
            </a:r>
          </a:p>
        </p:txBody>
      </p:sp>
    </p:spTree>
    <p:extLst>
      <p:ext uri="{BB962C8B-B14F-4D97-AF65-F5344CB8AC3E}">
        <p14:creationId xmlns:p14="http://schemas.microsoft.com/office/powerpoint/2010/main" val="556918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Rstudio</a:t>
            </a:r>
            <a:r>
              <a:rPr lang="en-AU" dirty="0"/>
              <a:t> + R Notebooks + Git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39" y="1779416"/>
            <a:ext cx="8267922" cy="499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205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not </a:t>
            </a:r>
            <a:r>
              <a:rPr lang="en-AU" dirty="0" err="1"/>
              <a:t>Jupyter</a:t>
            </a:r>
            <a:r>
              <a:rPr lang="en-AU" dirty="0"/>
              <a:t>/</a:t>
            </a:r>
            <a:r>
              <a:rPr lang="en-AU" dirty="0" err="1"/>
              <a:t>IPython</a:t>
            </a:r>
            <a:r>
              <a:rPr lang="en-AU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199279" cy="4351338"/>
          </a:xfrm>
        </p:spPr>
        <p:txBody>
          <a:bodyPr/>
          <a:lstStyle/>
          <a:p>
            <a:r>
              <a:rPr lang="en-AU" dirty="0"/>
              <a:t>Not great with version control</a:t>
            </a:r>
          </a:p>
          <a:p>
            <a:r>
              <a:rPr lang="en-AU" dirty="0"/>
              <a:t>Can only run code in chunks</a:t>
            </a:r>
          </a:p>
          <a:p>
            <a:r>
              <a:rPr lang="en-AU" dirty="0"/>
              <a:t>Code can end up fragmented</a:t>
            </a:r>
          </a:p>
          <a:p>
            <a:r>
              <a:rPr lang="en-AU" dirty="0"/>
              <a:t>Output can be incomplete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929" y="2349874"/>
            <a:ext cx="51816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712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CRAN NMF: </a:t>
            </a:r>
            <a:r>
              <a:rPr lang="en-AU" i="1" dirty="0" err="1"/>
              <a:t>aheatmap</a:t>
            </a:r>
            <a:endParaRPr lang="en-AU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i="1" dirty="0" err="1"/>
              <a:t>aheatmap</a:t>
            </a:r>
            <a:r>
              <a:rPr lang="en-AU" dirty="0"/>
              <a:t> is a function for plotting heatmaps</a:t>
            </a:r>
          </a:p>
          <a:p>
            <a:pPr lvl="1"/>
            <a:r>
              <a:rPr lang="en-AU" dirty="0"/>
              <a:t>Detailed legend</a:t>
            </a:r>
          </a:p>
          <a:p>
            <a:pPr lvl="2"/>
            <a:r>
              <a:rPr lang="en-AU" dirty="0"/>
              <a:t>Unlimited annotation tracks for both columns and rows</a:t>
            </a:r>
          </a:p>
          <a:p>
            <a:pPr lvl="1"/>
            <a:r>
              <a:rPr lang="en-AU" dirty="0"/>
              <a:t>Annotations are coloured differently according to their type (factor or numeric covariate)</a:t>
            </a:r>
          </a:p>
          <a:p>
            <a:pPr lvl="2"/>
            <a:r>
              <a:rPr lang="en-AU" dirty="0"/>
              <a:t>Automatically chooses nice colours using </a:t>
            </a:r>
            <a:r>
              <a:rPr lang="en-AU" b="1" dirty="0" err="1"/>
              <a:t>RColorBrewer</a:t>
            </a:r>
            <a:r>
              <a:rPr lang="en-AU" dirty="0"/>
              <a:t> or </a:t>
            </a:r>
            <a:r>
              <a:rPr lang="en-AU" b="1" dirty="0" err="1"/>
              <a:t>ggplot</a:t>
            </a:r>
            <a:r>
              <a:rPr lang="en-AU" dirty="0"/>
              <a:t> colour palettes</a:t>
            </a:r>
          </a:p>
          <a:p>
            <a:pPr lvl="1"/>
            <a:r>
              <a:rPr lang="en-AU" dirty="0"/>
              <a:t>Uses grid graphics BUT compatible with base layouts </a:t>
            </a:r>
          </a:p>
          <a:p>
            <a:pPr lvl="2"/>
            <a:r>
              <a:rPr lang="en-AU" dirty="0"/>
              <a:t>e.g. “</a:t>
            </a:r>
            <a:r>
              <a:rPr lang="en-AU" dirty="0" err="1"/>
              <a:t>mfrow</a:t>
            </a:r>
            <a:r>
              <a:rPr lang="en-AU" dirty="0"/>
              <a:t>” or “layout”, enabling the easy drawing of multiple heatmaps on a single a plot</a:t>
            </a:r>
          </a:p>
        </p:txBody>
      </p:sp>
    </p:spTree>
    <p:extLst>
      <p:ext uri="{BB962C8B-B14F-4D97-AF65-F5344CB8AC3E}">
        <p14:creationId xmlns:p14="http://schemas.microsoft.com/office/powerpoint/2010/main" val="876550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My heatmap life before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475" y="1735699"/>
            <a:ext cx="5457825" cy="1028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218" y="2989261"/>
            <a:ext cx="5981563" cy="369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572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My heatmap life now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7458" y="2041485"/>
            <a:ext cx="6185648" cy="4036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39" y="2681620"/>
            <a:ext cx="6315078" cy="3897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690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Adding extra annotation tracks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666" y="2555198"/>
            <a:ext cx="6666667" cy="41142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755" y="1822906"/>
            <a:ext cx="5191125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809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Multiple heatmaps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071" y="2970008"/>
            <a:ext cx="6131858" cy="36791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922258"/>
            <a:ext cx="8058150" cy="104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357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More info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Download </a:t>
            </a:r>
            <a:r>
              <a:rPr lang="en-AU" dirty="0" err="1"/>
              <a:t>Rstudio</a:t>
            </a:r>
            <a:endParaRPr lang="en-AU" dirty="0"/>
          </a:p>
          <a:p>
            <a:pPr lvl="1"/>
            <a:r>
              <a:rPr lang="en-AU" dirty="0">
                <a:hlinkClick r:id="rId2"/>
              </a:rPr>
              <a:t>https://www.rstudio.com/</a:t>
            </a:r>
            <a:r>
              <a:rPr lang="en-AU" dirty="0"/>
              <a:t> </a:t>
            </a:r>
            <a:endParaRPr lang="en-AU" dirty="0"/>
          </a:p>
          <a:p>
            <a:r>
              <a:rPr lang="en-AU" dirty="0" err="1"/>
              <a:t>RStudio</a:t>
            </a:r>
            <a:r>
              <a:rPr lang="en-AU" dirty="0"/>
              <a:t> blog about R Notebooks</a:t>
            </a:r>
          </a:p>
          <a:p>
            <a:pPr lvl="1"/>
            <a:r>
              <a:rPr lang="en-AU" dirty="0">
                <a:hlinkClick r:id="rId3"/>
              </a:rPr>
              <a:t>https://blog.rstudio.org/2016/10/05/r-notebooks/</a:t>
            </a:r>
            <a:endParaRPr lang="en-AU" dirty="0"/>
          </a:p>
          <a:p>
            <a:pPr lvl="1"/>
            <a:r>
              <a:rPr lang="en-AU" dirty="0">
                <a:hlinkClick r:id="rId4"/>
              </a:rPr>
              <a:t>http://rmarkdown.rstudio.com/r_notebooks.html</a:t>
            </a:r>
            <a:endParaRPr lang="en-AU" dirty="0"/>
          </a:p>
          <a:p>
            <a:r>
              <a:rPr lang="en-AU" dirty="0"/>
              <a:t>CRAN NMF package (</a:t>
            </a:r>
            <a:r>
              <a:rPr lang="en-AU" b="1" dirty="0" err="1"/>
              <a:t>aheatmap</a:t>
            </a:r>
            <a:r>
              <a:rPr lang="en-AU" dirty="0"/>
              <a:t>)</a:t>
            </a:r>
          </a:p>
          <a:p>
            <a:pPr lvl="1"/>
            <a:r>
              <a:rPr lang="en-AU" dirty="0">
                <a:hlinkClick r:id="rId5"/>
              </a:rPr>
              <a:t>https://cran.r-project.org/web/packages/NMF/index.html</a:t>
            </a:r>
            <a:endParaRPr lang="en-AU" dirty="0"/>
          </a:p>
          <a:p>
            <a:pPr lvl="1"/>
            <a:r>
              <a:rPr lang="en-AU" dirty="0" err="1">
                <a:cs typeface="Courier New" panose="02070309020205020404" pitchFamily="49" charset="0"/>
              </a:rPr>
              <a:t>install.packages</a:t>
            </a:r>
            <a:r>
              <a:rPr lang="en-AU" dirty="0">
                <a:cs typeface="Courier New" panose="02070309020205020404" pitchFamily="49" charset="0"/>
              </a:rPr>
              <a:t>(“NMF”)</a:t>
            </a:r>
          </a:p>
        </p:txBody>
      </p:sp>
    </p:spTree>
    <p:extLst>
      <p:ext uri="{BB962C8B-B14F-4D97-AF65-F5344CB8AC3E}">
        <p14:creationId xmlns:p14="http://schemas.microsoft.com/office/powerpoint/2010/main" val="431349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/>
              <a:t>A little bit about me</a:t>
            </a:r>
          </a:p>
          <a:p>
            <a:r>
              <a:rPr lang="en-AU" dirty="0"/>
              <a:t>An example of one type of data I work with</a:t>
            </a:r>
          </a:p>
          <a:p>
            <a:pPr lvl="1"/>
            <a:r>
              <a:rPr lang="en-AU" dirty="0"/>
              <a:t>DNA methylation</a:t>
            </a:r>
          </a:p>
          <a:p>
            <a:r>
              <a:rPr lang="en-AU" dirty="0"/>
              <a:t>The way I used to do things</a:t>
            </a:r>
          </a:p>
          <a:p>
            <a:pPr lvl="1"/>
            <a:r>
              <a:rPr lang="en-AU" dirty="0" err="1"/>
              <a:t>Rmarkdown</a:t>
            </a:r>
            <a:r>
              <a:rPr lang="en-AU" dirty="0"/>
              <a:t> + Git + </a:t>
            </a:r>
            <a:r>
              <a:rPr lang="en-AU" dirty="0" err="1"/>
              <a:t>Github</a:t>
            </a:r>
            <a:endParaRPr lang="en-AU" dirty="0"/>
          </a:p>
          <a:p>
            <a:r>
              <a:rPr lang="en-AU" dirty="0"/>
              <a:t>The way I do things now</a:t>
            </a:r>
          </a:p>
          <a:p>
            <a:pPr lvl="1"/>
            <a:r>
              <a:rPr lang="en-AU" dirty="0"/>
              <a:t>R Notebooks + Git + </a:t>
            </a:r>
            <a:r>
              <a:rPr lang="en-AU" dirty="0" err="1"/>
              <a:t>Github</a:t>
            </a:r>
            <a:endParaRPr lang="en-AU" dirty="0"/>
          </a:p>
          <a:p>
            <a:r>
              <a:rPr lang="en-AU" dirty="0"/>
              <a:t>Why not </a:t>
            </a:r>
            <a:r>
              <a:rPr lang="en-AU" dirty="0" err="1"/>
              <a:t>Jupyter</a:t>
            </a:r>
            <a:r>
              <a:rPr lang="en-AU" dirty="0"/>
              <a:t>/</a:t>
            </a:r>
            <a:r>
              <a:rPr lang="en-AU" dirty="0" err="1"/>
              <a:t>IPython</a:t>
            </a:r>
            <a:r>
              <a:rPr lang="en-AU" dirty="0"/>
              <a:t>?</a:t>
            </a:r>
          </a:p>
          <a:p>
            <a:r>
              <a:rPr lang="en-AU" dirty="0"/>
              <a:t>Making “</a:t>
            </a:r>
            <a:r>
              <a:rPr lang="en-AU" dirty="0" err="1"/>
              <a:t>aheatmap</a:t>
            </a:r>
            <a:r>
              <a:rPr lang="en-AU" dirty="0"/>
              <a:t>” with </a:t>
            </a:r>
            <a:r>
              <a:rPr lang="en-AU" dirty="0" err="1"/>
              <a:t>waaaaay</a:t>
            </a:r>
            <a:r>
              <a:rPr lang="en-AU" dirty="0"/>
              <a:t> less code</a:t>
            </a:r>
          </a:p>
          <a:p>
            <a:pPr lvl="1"/>
            <a:r>
              <a:rPr lang="en-AU" dirty="0"/>
              <a:t>The NMF package  </a:t>
            </a:r>
          </a:p>
        </p:txBody>
      </p:sp>
    </p:spTree>
    <p:extLst>
      <p:ext uri="{BB962C8B-B14F-4D97-AF65-F5344CB8AC3E}">
        <p14:creationId xmlns:p14="http://schemas.microsoft.com/office/powerpoint/2010/main" val="3521340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https://pbs.twimg.com/profile_images/1993565463/not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94" y="3546388"/>
            <a:ext cx="826468" cy="848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Thanks </a:t>
            </a:r>
            <a:r>
              <a:rPr lang="en-AU" dirty="0">
                <a:sym typeface="Wingdings" panose="05000000000000000000" pitchFamily="2" charset="2"/>
              </a:rPr>
              <a:t>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9407" y="1843094"/>
            <a:ext cx="38862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2400" dirty="0">
                <a:solidFill>
                  <a:srgbClr val="00B0F0"/>
                </a:solidFill>
              </a:rPr>
              <a:t>@</a:t>
            </a:r>
            <a:r>
              <a:rPr lang="en-AU" sz="2400" dirty="0" err="1">
                <a:solidFill>
                  <a:srgbClr val="00B0F0"/>
                </a:solidFill>
              </a:rPr>
              <a:t>JovMaksimovic</a:t>
            </a:r>
            <a:endParaRPr lang="en-AU" sz="2400" dirty="0">
              <a:solidFill>
                <a:srgbClr val="00B0F0"/>
              </a:solidFill>
            </a:endParaRPr>
          </a:p>
          <a:p>
            <a:pPr marL="0" indent="0" algn="ctr">
              <a:buNone/>
            </a:pPr>
            <a:endParaRPr lang="en-AU" sz="2000" dirty="0">
              <a:hlinkClick r:id="rId3"/>
            </a:endParaRPr>
          </a:p>
          <a:p>
            <a:pPr marL="0" indent="0" algn="ctr">
              <a:buNone/>
            </a:pPr>
            <a:r>
              <a:rPr lang="en-AU" sz="1800" dirty="0">
                <a:hlinkClick r:id="rId3"/>
              </a:rPr>
              <a:t>https://github.com/JovMaksimovic</a:t>
            </a:r>
            <a:endParaRPr lang="en-AU" sz="1800" dirty="0"/>
          </a:p>
          <a:p>
            <a:pPr marL="0" indent="0" algn="ctr">
              <a:buNone/>
            </a:pPr>
            <a:endParaRPr lang="en-AU" sz="1800" dirty="0">
              <a:hlinkClick r:id="rId4"/>
            </a:endParaRPr>
          </a:p>
          <a:p>
            <a:pPr marL="0" indent="0" algn="ctr">
              <a:buNone/>
            </a:pPr>
            <a:endParaRPr lang="en-AU" sz="1800" dirty="0">
              <a:hlinkClick r:id="rId4"/>
            </a:endParaRPr>
          </a:p>
          <a:p>
            <a:pPr marL="0" indent="0" algn="ctr">
              <a:buNone/>
            </a:pPr>
            <a:r>
              <a:rPr lang="en-AU" sz="1800" dirty="0">
                <a:hlinkClick r:id="rId4"/>
              </a:rPr>
              <a:t>https://bioconductor.org/packages/</a:t>
            </a:r>
            <a:br>
              <a:rPr lang="en-AU" sz="1800" dirty="0">
                <a:hlinkClick r:id="rId4"/>
              </a:rPr>
            </a:br>
            <a:r>
              <a:rPr lang="en-AU" sz="1800" dirty="0">
                <a:hlinkClick r:id="rId4"/>
              </a:rPr>
              <a:t>release/bioc/html/missMethyl.html</a:t>
            </a:r>
            <a:endParaRPr lang="en-AU" sz="1800" dirty="0"/>
          </a:p>
          <a:p>
            <a:pPr marL="0" indent="0" algn="ctr">
              <a:buNone/>
            </a:pPr>
            <a:br>
              <a:rPr lang="en-AU" sz="1400" dirty="0">
                <a:cs typeface="Courier New" panose="02070309020205020404" pitchFamily="49" charset="0"/>
              </a:rPr>
            </a:br>
            <a:r>
              <a:rPr lang="en-AU" sz="1400" dirty="0">
                <a:cs typeface="Courier New" panose="02070309020205020404" pitchFamily="49" charset="0"/>
              </a:rPr>
              <a:t>source("https://bioconductor.org/</a:t>
            </a:r>
            <a:r>
              <a:rPr lang="en-AU" sz="1400" dirty="0" err="1">
                <a:cs typeface="Courier New" panose="02070309020205020404" pitchFamily="49" charset="0"/>
              </a:rPr>
              <a:t>biocLite.R</a:t>
            </a:r>
            <a:r>
              <a:rPr lang="en-AU" sz="1400" dirty="0">
                <a:cs typeface="Courier New" panose="02070309020205020404" pitchFamily="49" charset="0"/>
              </a:rPr>
              <a:t>")</a:t>
            </a:r>
            <a:br>
              <a:rPr lang="en-AU" sz="1400" dirty="0">
                <a:cs typeface="Courier New" panose="02070309020205020404" pitchFamily="49" charset="0"/>
              </a:rPr>
            </a:br>
            <a:r>
              <a:rPr lang="en-AU" sz="1400" dirty="0" err="1">
                <a:cs typeface="Courier New" panose="02070309020205020404" pitchFamily="49" charset="0"/>
              </a:rPr>
              <a:t>biocLite</a:t>
            </a:r>
            <a:r>
              <a:rPr lang="en-AU" sz="1400" dirty="0">
                <a:cs typeface="Courier New" panose="02070309020205020404" pitchFamily="49" charset="0"/>
              </a:rPr>
              <a:t>("</a:t>
            </a:r>
            <a:r>
              <a:rPr lang="en-AU" sz="1400" dirty="0" err="1">
                <a:cs typeface="Courier New" panose="02070309020205020404" pitchFamily="49" charset="0"/>
              </a:rPr>
              <a:t>missMethyl</a:t>
            </a:r>
            <a:r>
              <a:rPr lang="en-AU" sz="1400" dirty="0">
                <a:cs typeface="Courier New" panose="02070309020205020404" pitchFamily="49" charset="0"/>
              </a:rPr>
              <a:t>")</a:t>
            </a:r>
          </a:p>
          <a:p>
            <a:pPr marL="0" indent="0" algn="ctr">
              <a:buNone/>
            </a:pPr>
            <a:endParaRPr lang="en-AU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6063" y="1825625"/>
            <a:ext cx="38862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AU" sz="2400" dirty="0"/>
              <a:t>MCRI Bioinformatics Group</a:t>
            </a:r>
          </a:p>
          <a:p>
            <a:pPr marL="0" indent="0" algn="ctr">
              <a:buNone/>
            </a:pPr>
            <a:endParaRPr lang="en-AU" sz="2400" dirty="0"/>
          </a:p>
          <a:p>
            <a:pPr marL="0" indent="0" algn="ctr">
              <a:buNone/>
            </a:pPr>
            <a:endParaRPr lang="en-AU" sz="2400" dirty="0"/>
          </a:p>
          <a:p>
            <a:pPr marL="0" indent="0" algn="ctr">
              <a:buNone/>
            </a:pPr>
            <a:br>
              <a:rPr lang="en-AU" sz="2400" dirty="0"/>
            </a:br>
            <a:br>
              <a:rPr lang="en-AU" sz="2400" dirty="0"/>
            </a:br>
            <a:endParaRPr lang="en-AU" sz="2400" dirty="0"/>
          </a:p>
          <a:p>
            <a:pPr marL="0" indent="0" algn="ctr">
              <a:buNone/>
            </a:pPr>
            <a:br>
              <a:rPr lang="en-AU" sz="2400" dirty="0">
                <a:hlinkClick r:id="rId5"/>
              </a:rPr>
            </a:br>
            <a:r>
              <a:rPr lang="en-AU" sz="2000" dirty="0">
                <a:hlinkClick r:id="rId5"/>
              </a:rPr>
              <a:t>http://oshlacklab.com/</a:t>
            </a:r>
            <a:endParaRPr lang="en-AU" sz="2000" dirty="0"/>
          </a:p>
          <a:p>
            <a:pPr marL="0" indent="0" algn="ctr">
              <a:buNone/>
            </a:pPr>
            <a:r>
              <a:rPr lang="en-AU" sz="2000" dirty="0">
                <a:hlinkClick r:id="rId6"/>
              </a:rPr>
              <a:t>https://github.com/Oshlack</a:t>
            </a:r>
            <a:endParaRPr lang="en-AU" sz="2000" dirty="0"/>
          </a:p>
          <a:p>
            <a:pPr marL="0" indent="0" algn="ctr">
              <a:buNone/>
            </a:pPr>
            <a:endParaRPr lang="en-AU" sz="2400" dirty="0"/>
          </a:p>
          <a:p>
            <a:pPr marL="0" indent="0" algn="ctr">
              <a:buNone/>
            </a:pPr>
            <a:endParaRPr lang="en-AU" sz="2400" dirty="0"/>
          </a:p>
          <a:p>
            <a:pPr marL="0" indent="0" algn="ctr">
              <a:buNone/>
            </a:pPr>
            <a:endParaRPr lang="en-AU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90025" y="2542229"/>
            <a:ext cx="2698276" cy="1799730"/>
          </a:xfrm>
          <a:prstGeom prst="rect">
            <a:avLst/>
          </a:prstGeom>
        </p:spPr>
      </p:pic>
      <p:pic>
        <p:nvPicPr>
          <p:cNvPr id="1027" name="Picture 3" descr="Image result for official twitter icon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626" y="1748123"/>
            <a:ext cx="650618" cy="528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Image result for github icon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60" y="2452612"/>
            <a:ext cx="1595696" cy="79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7" descr="Image result for github icon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172" y="4887031"/>
            <a:ext cx="1431360" cy="715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https://intranet.mcri.edu.au/sites/policies/Documents/Logo%20colour%20-%20MCRI.jpg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0" t="21006" r="8036" b="16457"/>
          <a:stretch/>
        </p:blipFill>
        <p:spPr bwMode="auto">
          <a:xfrm>
            <a:off x="4652678" y="5728386"/>
            <a:ext cx="3200402" cy="93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582" y="5227068"/>
            <a:ext cx="1048362" cy="106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333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bit 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Bioinformatician at MCRI</a:t>
            </a:r>
          </a:p>
          <a:p>
            <a:r>
              <a:rPr lang="en-AU" dirty="0"/>
              <a:t>Analyse large datasets to answer biological questions</a:t>
            </a:r>
          </a:p>
          <a:p>
            <a:pPr lvl="1"/>
            <a:r>
              <a:rPr lang="en-AU" dirty="0"/>
              <a:t>Usually, I work with DNA, RNA, </a:t>
            </a:r>
            <a:r>
              <a:rPr lang="en-AU" b="1" dirty="0">
                <a:solidFill>
                  <a:srgbClr val="FF0000"/>
                </a:solidFill>
              </a:rPr>
              <a:t>methylation</a:t>
            </a:r>
            <a:r>
              <a:rPr lang="en-AU" dirty="0"/>
              <a:t> data</a:t>
            </a:r>
          </a:p>
          <a:p>
            <a:r>
              <a:rPr lang="en-AU" dirty="0"/>
              <a:t>Mostly use R (</a:t>
            </a:r>
            <a:r>
              <a:rPr lang="en-AU" dirty="0" err="1"/>
              <a:t>RStudio</a:t>
            </a:r>
            <a:r>
              <a:rPr lang="en-AU" dirty="0"/>
              <a:t>)</a:t>
            </a:r>
          </a:p>
          <a:p>
            <a:pPr lvl="1"/>
            <a:r>
              <a:rPr lang="en-AU" dirty="0"/>
              <a:t>Bioconductor, CRAN, GitHub</a:t>
            </a:r>
          </a:p>
          <a:p>
            <a:r>
              <a:rPr lang="en-AU" dirty="0"/>
              <a:t>Also use bash, python, groovy, Java, or whatever else, when I need to…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90428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cancer.gov/images/cdr/Live/CDR76178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7"/>
          <a:stretch/>
        </p:blipFill>
        <p:spPr bwMode="auto">
          <a:xfrm>
            <a:off x="145221" y="1881457"/>
            <a:ext cx="5674050" cy="4330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DNA methylation?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047341" y="4094733"/>
            <a:ext cx="2775812" cy="1494234"/>
            <a:chOff x="219075" y="1579563"/>
            <a:chExt cx="3701083" cy="1992312"/>
          </a:xfrm>
        </p:grpSpPr>
        <p:grpSp>
          <p:nvGrpSpPr>
            <p:cNvPr id="5" name="Group 4"/>
            <p:cNvGrpSpPr/>
            <p:nvPr/>
          </p:nvGrpSpPr>
          <p:grpSpPr>
            <a:xfrm>
              <a:off x="219075" y="1579563"/>
              <a:ext cx="3701083" cy="1992312"/>
              <a:chOff x="219075" y="1579563"/>
              <a:chExt cx="3701083" cy="1992312"/>
            </a:xfrm>
          </p:grpSpPr>
          <p:pic>
            <p:nvPicPr>
              <p:cNvPr id="7" name="Picture 2" descr="http://www.grin.com/object/external_document.266312/cea6b14c2d8bd2fe7be7932f743ae3b5_LARGE.png"/>
              <p:cNvPicPr>
                <a:picLocks noChangeAspect="1" noChangeArrowheads="1"/>
              </p:cNvPicPr>
              <p:nvPr/>
            </p:nvPicPr>
            <p:blipFill>
              <a:blip r:embed="rId4"/>
              <a:srcRect r="51901" b="67717"/>
              <a:stretch>
                <a:fillRect/>
              </a:stretch>
            </p:blipFill>
            <p:spPr bwMode="auto">
              <a:xfrm>
                <a:off x="219075" y="1579563"/>
                <a:ext cx="3438525" cy="1992312"/>
              </a:xfrm>
              <a:prstGeom prst="rect">
                <a:avLst/>
              </a:prstGeom>
              <a:noFill/>
            </p:spPr>
          </p:pic>
          <p:pic>
            <p:nvPicPr>
              <p:cNvPr id="8" name="Picture 2" descr="http://www.grin.com/object/external_document.266312/cea6b14c2d8bd2fe7be7932f743ae3b5_LARGE.png"/>
              <p:cNvPicPr>
                <a:picLocks noChangeAspect="1" noChangeArrowheads="1"/>
              </p:cNvPicPr>
              <p:nvPr/>
            </p:nvPicPr>
            <p:blipFill>
              <a:blip r:embed="rId4"/>
              <a:srcRect l="47300" r="43240" b="67717"/>
              <a:stretch>
                <a:fillRect/>
              </a:stretch>
            </p:blipFill>
            <p:spPr bwMode="auto">
              <a:xfrm>
                <a:off x="1533848" y="1579563"/>
                <a:ext cx="676275" cy="1992312"/>
              </a:xfrm>
              <a:prstGeom prst="rect">
                <a:avLst/>
              </a:prstGeom>
              <a:noFill/>
            </p:spPr>
          </p:pic>
          <p:pic>
            <p:nvPicPr>
              <p:cNvPr id="9" name="Picture 2" descr="http://www.grin.com/object/external_document.266312/cea6b14c2d8bd2fe7be7932f743ae3b5_LARGE.png"/>
              <p:cNvPicPr>
                <a:picLocks noChangeAspect="1" noChangeArrowheads="1"/>
              </p:cNvPicPr>
              <p:nvPr/>
            </p:nvPicPr>
            <p:blipFill>
              <a:blip r:embed="rId4"/>
              <a:srcRect l="76079" b="67717"/>
              <a:stretch>
                <a:fillRect/>
              </a:stretch>
            </p:blipFill>
            <p:spPr bwMode="auto">
              <a:xfrm>
                <a:off x="2210123" y="1579563"/>
                <a:ext cx="1710035" cy="1992312"/>
              </a:xfrm>
              <a:prstGeom prst="rect">
                <a:avLst/>
              </a:prstGeom>
              <a:noFill/>
            </p:spPr>
          </p:pic>
        </p:grpSp>
        <p:sp>
          <p:nvSpPr>
            <p:cNvPr id="6" name="Rectangle 5"/>
            <p:cNvSpPr/>
            <p:nvPr/>
          </p:nvSpPr>
          <p:spPr>
            <a:xfrm>
              <a:off x="266700" y="1608138"/>
              <a:ext cx="409575" cy="3635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35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6027351" y="5711176"/>
            <a:ext cx="2796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DNA methylation primarily occurs at </a:t>
            </a:r>
            <a:r>
              <a:rPr lang="en-AU" b="1" dirty="0" err="1"/>
              <a:t>CpG</a:t>
            </a:r>
            <a:r>
              <a:rPr lang="en-AU" dirty="0"/>
              <a:t> dinucleotides</a:t>
            </a:r>
          </a:p>
        </p:txBody>
      </p:sp>
      <p:pic>
        <p:nvPicPr>
          <p:cNvPr id="1028" name="Picture 4" descr="5mC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309" y="1981104"/>
            <a:ext cx="2552757" cy="156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03064" y="5091206"/>
            <a:ext cx="241991" cy="30777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AU" sz="20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94678" y="4992886"/>
            <a:ext cx="241991" cy="30777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AU" sz="2000" b="1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20828" y="5403399"/>
            <a:ext cx="241991" cy="30777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AU" sz="20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102172" y="5578978"/>
            <a:ext cx="241991" cy="30777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AU" sz="2000" b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sp>
        <p:nvSpPr>
          <p:cNvPr id="17" name="Oval 16"/>
          <p:cNvSpPr/>
          <p:nvPr/>
        </p:nvSpPr>
        <p:spPr>
          <a:xfrm>
            <a:off x="7003406" y="2168011"/>
            <a:ext cx="422403" cy="4292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350"/>
          </a:p>
        </p:txBody>
      </p:sp>
      <p:sp>
        <p:nvSpPr>
          <p:cNvPr id="18" name="TextBox 17"/>
          <p:cNvSpPr txBox="1"/>
          <p:nvPr/>
        </p:nvSpPr>
        <p:spPr>
          <a:xfrm>
            <a:off x="6411625" y="2552183"/>
            <a:ext cx="251994" cy="36933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AU" sz="24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24178" y="2512854"/>
            <a:ext cx="251994" cy="36933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AU" sz="24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0" name="Oval 19"/>
          <p:cNvSpPr/>
          <p:nvPr/>
        </p:nvSpPr>
        <p:spPr>
          <a:xfrm>
            <a:off x="3906064" y="5030469"/>
            <a:ext cx="422403" cy="429250"/>
          </a:xfrm>
          <a:prstGeom prst="ellipse">
            <a:avLst/>
          </a:prstGeom>
          <a:noFill/>
          <a:ln w="25400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350"/>
          </a:p>
        </p:txBody>
      </p:sp>
      <p:cxnSp>
        <p:nvCxnSpPr>
          <p:cNvPr id="12" name="Straight Arrow Connector 11"/>
          <p:cNvCxnSpPr>
            <a:stCxn id="20" idx="7"/>
          </p:cNvCxnSpPr>
          <p:nvPr/>
        </p:nvCxnSpPr>
        <p:spPr>
          <a:xfrm flipV="1">
            <a:off x="4266608" y="2986548"/>
            <a:ext cx="2059869" cy="2106783"/>
          </a:xfrm>
          <a:prstGeom prst="straightConnector1">
            <a:avLst/>
          </a:prstGeom>
          <a:ln w="25400">
            <a:solidFill>
              <a:srgbClr val="00B0F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604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We are usually interested in finding methylation differences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/>
              <a:t>Methylation</a:t>
            </a:r>
            <a:r>
              <a:rPr lang="en-AU" dirty="0"/>
              <a:t> is critical in determining </a:t>
            </a:r>
            <a:r>
              <a:rPr lang="en-AU" b="1" dirty="0"/>
              <a:t>cell type</a:t>
            </a:r>
          </a:p>
          <a:p>
            <a:pPr lvl="1"/>
            <a:r>
              <a:rPr lang="en-AU" dirty="0">
                <a:solidFill>
                  <a:schemeClr val="accent4"/>
                </a:solidFill>
              </a:rPr>
              <a:t>Regulatory T-cell</a:t>
            </a:r>
            <a:r>
              <a:rPr lang="en-AU" dirty="0"/>
              <a:t> vs. </a:t>
            </a:r>
            <a:r>
              <a:rPr lang="en-AU" dirty="0">
                <a:solidFill>
                  <a:schemeClr val="accent2"/>
                </a:solidFill>
              </a:rPr>
              <a:t>Naïve T-cell</a:t>
            </a:r>
          </a:p>
          <a:p>
            <a:r>
              <a:rPr lang="en-AU" b="1" dirty="0"/>
              <a:t>Methylation</a:t>
            </a:r>
            <a:r>
              <a:rPr lang="en-AU" dirty="0"/>
              <a:t> can be disrupted in </a:t>
            </a:r>
            <a:r>
              <a:rPr lang="en-AU" b="1" dirty="0"/>
              <a:t>disease</a:t>
            </a:r>
          </a:p>
          <a:p>
            <a:pPr lvl="1"/>
            <a:r>
              <a:rPr lang="en-AU" dirty="0">
                <a:solidFill>
                  <a:srgbClr val="FF0000"/>
                </a:solidFill>
              </a:rPr>
              <a:t>Cancer</a:t>
            </a:r>
            <a:r>
              <a:rPr lang="en-AU" dirty="0"/>
              <a:t> vs. </a:t>
            </a:r>
            <a:r>
              <a:rPr lang="en-AU" dirty="0">
                <a:solidFill>
                  <a:srgbClr val="00B050"/>
                </a:solidFill>
              </a:rPr>
              <a:t>Normal</a:t>
            </a:r>
          </a:p>
          <a:p>
            <a:r>
              <a:rPr lang="en-AU" b="1" dirty="0"/>
              <a:t>Methylation</a:t>
            </a:r>
            <a:r>
              <a:rPr lang="en-AU" dirty="0"/>
              <a:t> is affected by the </a:t>
            </a:r>
            <a:r>
              <a:rPr lang="en-AU" b="1" dirty="0"/>
              <a:t>environment</a:t>
            </a:r>
          </a:p>
          <a:p>
            <a:pPr lvl="1"/>
            <a:r>
              <a:rPr lang="en-AU" dirty="0">
                <a:solidFill>
                  <a:srgbClr val="7030A0"/>
                </a:solidFill>
              </a:rPr>
              <a:t>Smoking</a:t>
            </a:r>
            <a:r>
              <a:rPr lang="en-AU" dirty="0"/>
              <a:t> vs. </a:t>
            </a:r>
            <a:r>
              <a:rPr lang="en-AU" dirty="0">
                <a:solidFill>
                  <a:schemeClr val="accent1"/>
                </a:solidFill>
              </a:rPr>
              <a:t>Non-smoking</a:t>
            </a:r>
          </a:p>
          <a:p>
            <a:pPr lvl="1"/>
            <a:endParaRPr lang="en-AU" dirty="0"/>
          </a:p>
          <a:p>
            <a:endParaRPr lang="en-AU" dirty="0"/>
          </a:p>
        </p:txBody>
      </p:sp>
      <p:sp>
        <p:nvSpPr>
          <p:cNvPr id="4" name="Rounded Rectangle 3"/>
          <p:cNvSpPr/>
          <p:nvPr/>
        </p:nvSpPr>
        <p:spPr>
          <a:xfrm>
            <a:off x="1292328" y="4800468"/>
            <a:ext cx="1871423" cy="732370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350" kern="0" dirty="0">
                <a:solidFill>
                  <a:sysClr val="windowText" lastClr="000000"/>
                </a:solidFill>
              </a:rPr>
              <a:t>Collect appropriate samples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561122" y="4800468"/>
            <a:ext cx="1871423" cy="732370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350" kern="0" dirty="0">
                <a:solidFill>
                  <a:sysClr val="windowText" lastClr="000000"/>
                </a:solidFill>
              </a:rPr>
              <a:t>Extract DNA and measure methylation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770922" y="4800468"/>
            <a:ext cx="1871423" cy="732370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350" kern="0" dirty="0">
                <a:solidFill>
                  <a:sysClr val="windowText" lastClr="000000"/>
                </a:solidFill>
              </a:rPr>
              <a:t>Statistical analysis</a:t>
            </a:r>
          </a:p>
        </p:txBody>
      </p:sp>
      <p:pic>
        <p:nvPicPr>
          <p:cNvPr id="7" name="Picture 2" descr="https://pbs.twimg.com/profile_images/1993565463/not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895" y="5875666"/>
            <a:ext cx="826468" cy="848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 26"/>
          <p:cNvGrpSpPr/>
          <p:nvPr/>
        </p:nvGrpSpPr>
        <p:grpSpPr>
          <a:xfrm rot="1800000">
            <a:off x="1270747" y="5739620"/>
            <a:ext cx="884573" cy="874686"/>
            <a:chOff x="773251" y="5609309"/>
            <a:chExt cx="1136126" cy="1123428"/>
          </a:xfrm>
        </p:grpSpPr>
        <p:pic>
          <p:nvPicPr>
            <p:cNvPr id="2050" name="Picture 2" descr="http://www.primadonastems.com/wp-content/uploads/2016/02/The_Difference_Between_Normal_And_Cancer_Cells.jpg"/>
            <p:cNvPicPr>
              <a:picLocks noChangeAspect="1" noChangeArrowheads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39" r="57584" b="6619"/>
            <a:stretch/>
          </p:blipFill>
          <p:spPr bwMode="auto">
            <a:xfrm>
              <a:off x="773251" y="5609309"/>
              <a:ext cx="585113" cy="656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http://www.primadonastems.com/wp-content/uploads/2016/02/The_Difference_Between_Normal_And_Cancer_Cells.jpg"/>
            <p:cNvPicPr>
              <a:picLocks noChangeAspect="1" noChangeArrowheads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39" r="57584" b="6619"/>
            <a:stretch/>
          </p:blipFill>
          <p:spPr bwMode="auto">
            <a:xfrm>
              <a:off x="846905" y="6076731"/>
              <a:ext cx="585113" cy="656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http://www.primadonastems.com/wp-content/uploads/2016/02/The_Difference_Between_Normal_And_Cancer_Cells.jpg"/>
            <p:cNvPicPr>
              <a:picLocks noChangeAspect="1" noChangeArrowheads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239" r="57584" b="6619"/>
            <a:stretch/>
          </p:blipFill>
          <p:spPr bwMode="auto">
            <a:xfrm>
              <a:off x="1324264" y="5747773"/>
              <a:ext cx="585113" cy="656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Group 24"/>
          <p:cNvGrpSpPr/>
          <p:nvPr/>
        </p:nvGrpSpPr>
        <p:grpSpPr>
          <a:xfrm rot="2193842">
            <a:off x="2111727" y="5812234"/>
            <a:ext cx="925891" cy="782077"/>
            <a:chOff x="2034537" y="5708229"/>
            <a:chExt cx="1292116" cy="1091419"/>
          </a:xfrm>
        </p:grpSpPr>
        <p:pic>
          <p:nvPicPr>
            <p:cNvPr id="11" name="Picture 2" descr="http://www.primadonastems.com/wp-content/uploads/2016/02/The_Difference_Between_Normal_And_Cancer_Cells.jpg"/>
            <p:cNvPicPr>
              <a:picLocks noChangeAspect="1" noChangeArrowheads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344" t="24985" b="2512"/>
            <a:stretch/>
          </p:blipFill>
          <p:spPr bwMode="auto">
            <a:xfrm>
              <a:off x="2034537" y="5708229"/>
              <a:ext cx="663679" cy="6226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http://www.primadonastems.com/wp-content/uploads/2016/02/The_Difference_Between_Normal_And_Cancer_Cells.jpg"/>
            <p:cNvPicPr>
              <a:picLocks noChangeAspect="1" noChangeArrowheads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344" t="24985" b="2512"/>
            <a:stretch/>
          </p:blipFill>
          <p:spPr bwMode="auto">
            <a:xfrm>
              <a:off x="2279840" y="6176963"/>
              <a:ext cx="663679" cy="6226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http://www.primadonastems.com/wp-content/uploads/2016/02/The_Difference_Between_Normal_And_Cancer_Cells.jpg"/>
            <p:cNvPicPr>
              <a:picLocks noChangeAspect="1" noChangeArrowheads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344" t="24985" b="2512"/>
            <a:stretch/>
          </p:blipFill>
          <p:spPr bwMode="auto">
            <a:xfrm>
              <a:off x="2662974" y="5817219"/>
              <a:ext cx="663679" cy="6226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TextBox 9"/>
          <p:cNvSpPr txBox="1"/>
          <p:nvPr/>
        </p:nvSpPr>
        <p:spPr>
          <a:xfrm>
            <a:off x="494704" y="5768740"/>
            <a:ext cx="141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Normal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556916" y="6423174"/>
            <a:ext cx="899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Cancer</a:t>
            </a:r>
          </a:p>
        </p:txBody>
      </p:sp>
      <p:cxnSp>
        <p:nvCxnSpPr>
          <p:cNvPr id="20" name="Straight Arrow Connector 19"/>
          <p:cNvCxnSpPr>
            <a:stCxn id="4" idx="3"/>
            <a:endCxn id="5" idx="1"/>
          </p:cNvCxnSpPr>
          <p:nvPr/>
        </p:nvCxnSpPr>
        <p:spPr>
          <a:xfrm>
            <a:off x="3163751" y="5166653"/>
            <a:ext cx="397371" cy="0"/>
          </a:xfrm>
          <a:prstGeom prst="straightConnector1">
            <a:avLst/>
          </a:prstGeom>
          <a:ln w="127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6" idx="1"/>
          </p:cNvCxnSpPr>
          <p:nvPr/>
        </p:nvCxnSpPr>
        <p:spPr>
          <a:xfrm>
            <a:off x="5432545" y="5166653"/>
            <a:ext cx="338377" cy="0"/>
          </a:xfrm>
          <a:prstGeom prst="straightConnector1">
            <a:avLst/>
          </a:prstGeom>
          <a:ln w="127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supportassets.illumina.com/content/dam/illumina-support/images/products/humanomni1s-8_th.jp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0389" y="5693820"/>
            <a:ext cx="849638" cy="781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godandscience.org/images/dna-helix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401" y="5699952"/>
            <a:ext cx="752649" cy="56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7" descr="http://supportassets.illumina.com/content/dam/illumina-support/images/products/humanomni1s-8_th.jp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789" y="5846220"/>
            <a:ext cx="849638" cy="781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 descr="http://supportassets.illumina.com/content/dam/illumina-support/images/products/humanomni1s-8_th.jp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189" y="5998620"/>
            <a:ext cx="849638" cy="781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http://www.godandscience.org/images/dna-helix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0376" y="5904429"/>
            <a:ext cx="752649" cy="56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http://www.godandscience.org/images/dna-helix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6355" y="5948166"/>
            <a:ext cx="752649" cy="56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http://www.godandscience.org/images/dna-helix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047" y="6196381"/>
            <a:ext cx="752649" cy="56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cliparts.co/cliparts/8Tx/rd7/8Txrd7Ry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403509">
            <a:off x="4014282" y="5580095"/>
            <a:ext cx="768294" cy="766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320" y="5629556"/>
            <a:ext cx="950258" cy="7364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591" y="6215980"/>
            <a:ext cx="489570" cy="48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31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dirty="0"/>
              <a:t>Methylation data is high-dimensional: </a:t>
            </a:r>
            <a:br>
              <a:rPr lang="en-AU" sz="4000" dirty="0"/>
            </a:br>
            <a:r>
              <a:rPr lang="en-AU" sz="4000" dirty="0"/>
              <a:t>“large p small n”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82055" y="2043801"/>
          <a:ext cx="5122980" cy="24863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6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53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53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53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53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953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Feature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Normal_R01C02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Normal_R02C01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Normal_R02C02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Normal_R03C01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Normal_R03C02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cg00000957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1.18641319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1.6833918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1.4954961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1.2744786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1.6690126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cg00001349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2.78175163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2.9826377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2.2099616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2.4037474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2.6816914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cg00001583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-3.88278946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-3.9381707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-3.5134463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-3.6899728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-3.455176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cg00002028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-4.05599904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-4.7481041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-3.7305472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-4.3272016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-4.8648515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cg00002719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-3.76483514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-3.4216002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-3.9439967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-4.0046091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-3.8363634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cg00002837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-0.74721329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-0.6105303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-0.3634655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-0.2133664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-0.551842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cg00003287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-1.64213183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-1.5900839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-1.7388589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-1.3755244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-1.3879943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cg00004121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-0.01867237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0.3593965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0.2780545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0.9362344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0.668965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cg00007036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5.59249849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4.8156606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4.4512538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4.5920039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5.7490799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cg00007898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-3.88251448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-4.5050239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-4.1450495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-4.1430441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-3.9495167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cg00008647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-3.07921933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-3.5629083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-3.3527079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-3.0239399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-2.7583516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cg00009916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-5.29768055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-4.7584404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-4.674853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-4.5345207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-4.5351973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cg00011717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5.09126921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4.7522202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4.8062095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4.6035337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4.9812939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313045" y="2000682"/>
            <a:ext cx="2048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kern="0" dirty="0">
                <a:solidFill>
                  <a:sysClr val="windowText" lastClr="000000"/>
                </a:solidFill>
              </a:rPr>
              <a:t>… more columns </a:t>
            </a:r>
            <a:br>
              <a:rPr lang="en-AU" kern="0" dirty="0">
                <a:solidFill>
                  <a:sysClr val="windowText" lastClr="000000"/>
                </a:solidFill>
              </a:rPr>
            </a:br>
            <a:r>
              <a:rPr lang="en-AU" kern="0" dirty="0">
                <a:solidFill>
                  <a:sysClr val="windowText" lastClr="000000"/>
                </a:solidFill>
              </a:rPr>
              <a:t>(1 for each </a:t>
            </a:r>
            <a:r>
              <a:rPr lang="en-AU" b="1" kern="0" dirty="0">
                <a:solidFill>
                  <a:sysClr val="windowText" lastClr="000000"/>
                </a:solidFill>
              </a:rPr>
              <a:t>sample</a:t>
            </a:r>
            <a:r>
              <a:rPr lang="en-AU" kern="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82055" y="4940365"/>
            <a:ext cx="3184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kern="0" dirty="0">
                <a:solidFill>
                  <a:sysClr val="windowText" lastClr="000000"/>
                </a:solidFill>
              </a:rPr>
              <a:t>445,370 more rows (450k array)</a:t>
            </a:r>
            <a:br>
              <a:rPr lang="en-AU" kern="0" dirty="0">
                <a:solidFill>
                  <a:sysClr val="windowText" lastClr="000000"/>
                </a:solidFill>
              </a:rPr>
            </a:br>
            <a:r>
              <a:rPr lang="en-AU" kern="0" dirty="0">
                <a:solidFill>
                  <a:sysClr val="windowText" lastClr="000000"/>
                </a:solidFill>
              </a:rPr>
              <a:t>(1 for each </a:t>
            </a:r>
            <a:r>
              <a:rPr lang="en-AU" b="1" kern="0" dirty="0" err="1">
                <a:solidFill>
                  <a:sysClr val="windowText" lastClr="000000"/>
                </a:solidFill>
              </a:rPr>
              <a:t>CpG</a:t>
            </a:r>
            <a:r>
              <a:rPr lang="en-AU" kern="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 rot="5400000">
            <a:off x="1153047" y="4594989"/>
            <a:ext cx="351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kern="0" dirty="0">
                <a:solidFill>
                  <a:sysClr val="windowText" lastClr="000000"/>
                </a:solidFill>
              </a:rPr>
              <a:t>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-243057" y="6596390"/>
            <a:ext cx="24433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050" i="1" kern="0" dirty="0">
                <a:solidFill>
                  <a:sysClr val="windowText" lastClr="000000"/>
                </a:solidFill>
              </a:rPr>
              <a:t>Modified slide from Belinda Phipson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85924" y="1675608"/>
            <a:ext cx="1514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rgbClr val="FF0000"/>
                </a:solidFill>
              </a:rPr>
              <a:t>Samples (n)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0815" y="2043801"/>
            <a:ext cx="1009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 err="1">
                <a:solidFill>
                  <a:srgbClr val="FF0000"/>
                </a:solidFill>
              </a:rPr>
              <a:t>CpGs</a:t>
            </a:r>
            <a:endParaRPr lang="en-AU" dirty="0">
              <a:solidFill>
                <a:srgbClr val="FF0000"/>
              </a:solidFill>
            </a:endParaRPr>
          </a:p>
          <a:p>
            <a:pPr algn="ctr"/>
            <a:r>
              <a:rPr lang="en-AU" dirty="0">
                <a:solidFill>
                  <a:srgbClr val="FF0000"/>
                </a:solidFill>
              </a:rPr>
              <a:t>(p)</a:t>
            </a:r>
          </a:p>
          <a:p>
            <a:pPr algn="ctr"/>
            <a:endParaRPr lang="en-AU" dirty="0">
              <a:solidFill>
                <a:srgbClr val="FF0000"/>
              </a:solidFill>
            </a:endParaRPr>
          </a:p>
        </p:txBody>
      </p:sp>
      <p:cxnSp>
        <p:nvCxnSpPr>
          <p:cNvPr id="17" name="Straight Arrow Connector 16"/>
          <p:cNvCxnSpPr>
            <a:stCxn id="3" idx="3"/>
          </p:cNvCxnSpPr>
          <p:nvPr/>
        </p:nvCxnSpPr>
        <p:spPr>
          <a:xfrm>
            <a:off x="3200399" y="1860274"/>
            <a:ext cx="4494385" cy="15564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23900" y="2737114"/>
            <a:ext cx="19050" cy="3187436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3348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One of my projects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46871" y="1761840"/>
            <a:ext cx="7254311" cy="862838"/>
            <a:chOff x="446871" y="1761840"/>
            <a:chExt cx="7254311" cy="862838"/>
          </a:xfrm>
        </p:grpSpPr>
        <p:grpSp>
          <p:nvGrpSpPr>
            <p:cNvPr id="38" name="Group 37"/>
            <p:cNvGrpSpPr/>
            <p:nvPr/>
          </p:nvGrpSpPr>
          <p:grpSpPr>
            <a:xfrm>
              <a:off x="446871" y="1761840"/>
              <a:ext cx="7138028" cy="680567"/>
              <a:chOff x="446871" y="1761840"/>
              <a:chExt cx="7138028" cy="680567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6871" y="1764509"/>
                <a:ext cx="646766" cy="668756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7001" y="1767622"/>
                <a:ext cx="646766" cy="668756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31669" y="1766442"/>
                <a:ext cx="646766" cy="668756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73868" y="1773651"/>
                <a:ext cx="646766" cy="668756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5716" y="1766442"/>
                <a:ext cx="646766" cy="668756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40569" y="1773651"/>
                <a:ext cx="646766" cy="668756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59755" y="1764509"/>
                <a:ext cx="646766" cy="668756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84688" y="1771423"/>
                <a:ext cx="646766" cy="668756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98583" y="1770260"/>
                <a:ext cx="646766" cy="668756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38133" y="1761840"/>
                <a:ext cx="646766" cy="668756"/>
              </a:xfrm>
              <a:prstGeom prst="rect">
                <a:avLst/>
              </a:prstGeom>
            </p:spPr>
          </p:pic>
        </p:grpSp>
        <p:sp>
          <p:nvSpPr>
            <p:cNvPr id="14" name="TextBox 13"/>
            <p:cNvSpPr txBox="1"/>
            <p:nvPr/>
          </p:nvSpPr>
          <p:spPr>
            <a:xfrm>
              <a:off x="559341" y="2314079"/>
              <a:ext cx="502405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350" dirty="0"/>
                <a:t>FA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155618" y="2324596"/>
              <a:ext cx="647358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350" dirty="0"/>
                <a:t>Non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851941" y="2313429"/>
              <a:ext cx="647358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350" dirty="0"/>
                <a:t>Non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592105" y="2322660"/>
              <a:ext cx="647358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350" dirty="0"/>
                <a:t>Non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329139" y="2317763"/>
              <a:ext cx="647358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350" dirty="0"/>
                <a:t>Non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053824" y="2324596"/>
              <a:ext cx="647358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350" dirty="0"/>
                <a:t>Non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72974" y="2323954"/>
              <a:ext cx="502405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350" dirty="0"/>
                <a:t>FA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972487" y="2308827"/>
              <a:ext cx="502405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350" dirty="0"/>
                <a:t>FA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753839" y="2311550"/>
              <a:ext cx="502405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350" dirty="0"/>
                <a:t>FA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427584" y="2317763"/>
              <a:ext cx="502405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350" dirty="0"/>
                <a:t>FA</a:t>
              </a:r>
            </a:p>
          </p:txBody>
        </p:sp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5CC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13" y="1740319"/>
            <a:ext cx="240602" cy="24060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541" y="1767342"/>
            <a:ext cx="185308" cy="18655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5CC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383" y="1757255"/>
            <a:ext cx="240602" cy="240602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5CC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700" y="1742580"/>
            <a:ext cx="240602" cy="240602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5CC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617" y="1736030"/>
            <a:ext cx="240602" cy="240602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431" y="1769603"/>
            <a:ext cx="185308" cy="186556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5CC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287" y="1746634"/>
            <a:ext cx="240602" cy="240602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5CC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203" y="1736030"/>
            <a:ext cx="240602" cy="240602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5CC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153" y="1747141"/>
            <a:ext cx="240602" cy="240602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5CCB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925" y="1730743"/>
            <a:ext cx="240602" cy="240602"/>
          </a:xfrm>
          <a:prstGeom prst="rect">
            <a:avLst/>
          </a:prstGeom>
        </p:spPr>
      </p:pic>
      <p:sp>
        <p:nvSpPr>
          <p:cNvPr id="109" name="TextBox 108"/>
          <p:cNvSpPr txBox="1"/>
          <p:nvPr/>
        </p:nvSpPr>
        <p:spPr>
          <a:xfrm>
            <a:off x="2482437" y="6018827"/>
            <a:ext cx="23133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195 samples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325900" y="2569426"/>
            <a:ext cx="6378049" cy="3734970"/>
            <a:chOff x="430408" y="2700061"/>
            <a:chExt cx="6378049" cy="3734970"/>
          </a:xfrm>
        </p:grpSpPr>
        <p:grpSp>
          <p:nvGrpSpPr>
            <p:cNvPr id="36" name="Group 35"/>
            <p:cNvGrpSpPr/>
            <p:nvPr/>
          </p:nvGrpSpPr>
          <p:grpSpPr>
            <a:xfrm>
              <a:off x="2112481" y="2700061"/>
              <a:ext cx="1828035" cy="978220"/>
              <a:chOff x="2675137" y="2680183"/>
              <a:chExt cx="1035781" cy="800726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 flipH="1">
                <a:off x="3188326" y="2680183"/>
                <a:ext cx="1615" cy="397355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2676753" y="3077538"/>
                <a:ext cx="1032550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 flipH="1">
                <a:off x="2675137" y="3077538"/>
                <a:ext cx="1615" cy="397355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 flipH="1">
                <a:off x="3709303" y="3077538"/>
                <a:ext cx="1615" cy="397355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 flipH="1">
                <a:off x="3019375" y="3083554"/>
                <a:ext cx="1615" cy="397355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 flipH="1">
                <a:off x="3362806" y="3083554"/>
                <a:ext cx="1615" cy="397355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Oval 45"/>
            <p:cNvSpPr/>
            <p:nvPr/>
          </p:nvSpPr>
          <p:spPr>
            <a:xfrm>
              <a:off x="3058951" y="3672752"/>
              <a:ext cx="540308" cy="525626"/>
            </a:xfrm>
            <a:prstGeom prst="ellipse">
              <a:avLst/>
            </a:prstGeom>
            <a:solidFill>
              <a:srgbClr val="377EB8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AU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CD4</a:t>
              </a:r>
            </a:p>
          </p:txBody>
        </p:sp>
        <p:sp>
          <p:nvSpPr>
            <p:cNvPr id="49" name="Oval 48"/>
            <p:cNvSpPr/>
            <p:nvPr/>
          </p:nvSpPr>
          <p:spPr>
            <a:xfrm>
              <a:off x="3651396" y="3672877"/>
              <a:ext cx="540308" cy="525626"/>
            </a:xfrm>
            <a:prstGeom prst="ellipse">
              <a:avLst/>
            </a:prstGeom>
            <a:solidFill>
              <a:srgbClr val="4DAF4A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AU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CD8</a:t>
              </a:r>
            </a:p>
          </p:txBody>
        </p:sp>
        <p:sp>
          <p:nvSpPr>
            <p:cNvPr id="50" name="Oval 49"/>
            <p:cNvSpPr/>
            <p:nvPr/>
          </p:nvSpPr>
          <p:spPr>
            <a:xfrm>
              <a:off x="1863342" y="3681093"/>
              <a:ext cx="540308" cy="525626"/>
            </a:xfrm>
            <a:prstGeom prst="ellipse">
              <a:avLst/>
            </a:prstGeom>
            <a:solidFill>
              <a:srgbClr val="984EA3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AU" sz="1100" b="1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rTreg</a:t>
              </a:r>
              <a:endParaRPr lang="en-AU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2466724" y="3688828"/>
              <a:ext cx="540308" cy="525626"/>
            </a:xfrm>
            <a:prstGeom prst="ellipse">
              <a:avLst/>
            </a:prstGeom>
            <a:solidFill>
              <a:srgbClr val="E51A1C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AU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Mono</a:t>
              </a: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430408" y="4186401"/>
              <a:ext cx="3099154" cy="2247503"/>
              <a:chOff x="430408" y="4186401"/>
              <a:chExt cx="3099154" cy="2247503"/>
            </a:xfrm>
          </p:grpSpPr>
          <p:grpSp>
            <p:nvGrpSpPr>
              <p:cNvPr id="86" name="Group 85"/>
              <p:cNvGrpSpPr/>
              <p:nvPr/>
            </p:nvGrpSpPr>
            <p:grpSpPr>
              <a:xfrm>
                <a:off x="430408" y="4186401"/>
                <a:ext cx="3099154" cy="2247503"/>
                <a:chOff x="4704087" y="4337579"/>
                <a:chExt cx="4132205" cy="2996670"/>
              </a:xfrm>
            </p:grpSpPr>
            <p:cxnSp>
              <p:nvCxnSpPr>
                <p:cNvPr id="87" name="Straight Connector 86"/>
                <p:cNvCxnSpPr/>
                <p:nvPr/>
              </p:nvCxnSpPr>
              <p:spPr>
                <a:xfrm flipH="1">
                  <a:off x="8636091" y="4337579"/>
                  <a:ext cx="2155" cy="529807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>
                  <a:off x="4964172" y="4865882"/>
                  <a:ext cx="1376734" cy="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 flipH="1">
                  <a:off x="4962018" y="4865883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 flipH="1">
                  <a:off x="6340906" y="4865882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/>
                <p:cNvCxnSpPr/>
                <p:nvPr/>
              </p:nvCxnSpPr>
              <p:spPr>
                <a:xfrm flipH="1">
                  <a:off x="5421002" y="4873904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 flipH="1">
                  <a:off x="5878909" y="4873904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/>
                <p:cNvCxnSpPr/>
                <p:nvPr/>
              </p:nvCxnSpPr>
              <p:spPr>
                <a:xfrm>
                  <a:off x="6798813" y="4865882"/>
                  <a:ext cx="1831291" cy="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H="1">
                  <a:off x="6796659" y="4865883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/>
                <p:cNvCxnSpPr/>
                <p:nvPr/>
              </p:nvCxnSpPr>
              <p:spPr>
                <a:xfrm flipH="1">
                  <a:off x="8175547" y="4865882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/>
                <p:nvPr/>
              </p:nvCxnSpPr>
              <p:spPr>
                <a:xfrm flipH="1">
                  <a:off x="7255643" y="4873904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/>
              </p:nvCxnSpPr>
              <p:spPr>
                <a:xfrm flipH="1">
                  <a:off x="7713550" y="4873904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/>
                <p:cNvCxnSpPr/>
                <p:nvPr/>
              </p:nvCxnSpPr>
              <p:spPr>
                <a:xfrm>
                  <a:off x="5884413" y="4865882"/>
                  <a:ext cx="1376734" cy="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9" name="TextBox 98"/>
                <p:cNvSpPr txBox="1"/>
                <p:nvPr/>
              </p:nvSpPr>
              <p:spPr>
                <a:xfrm>
                  <a:off x="4704087" y="5451333"/>
                  <a:ext cx="461665" cy="935150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en-AU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None</a:t>
                  </a:r>
                </a:p>
              </p:txBody>
            </p:sp>
            <p:sp>
              <p:nvSpPr>
                <p:cNvPr id="100" name="TextBox 99"/>
                <p:cNvSpPr txBox="1"/>
                <p:nvPr/>
              </p:nvSpPr>
              <p:spPr>
                <a:xfrm>
                  <a:off x="5147470" y="5459353"/>
                  <a:ext cx="461665" cy="1874896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/>
                    <a:t>aCD3.CD28alone</a:t>
                  </a:r>
                  <a:endParaRPr lang="en-AU" sz="105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5630218" y="5461080"/>
                  <a:ext cx="461665" cy="935150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IL2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2" name="TextBox 101"/>
                <p:cNvSpPr txBox="1"/>
                <p:nvPr/>
              </p:nvSpPr>
              <p:spPr>
                <a:xfrm>
                  <a:off x="6091882" y="5459355"/>
                  <a:ext cx="461665" cy="935150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IL2.IL12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6553547" y="5459355"/>
                  <a:ext cx="461665" cy="935150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IL2.IL4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4" name="TextBox 103"/>
                <p:cNvSpPr txBox="1"/>
                <p:nvPr/>
              </p:nvSpPr>
              <p:spPr>
                <a:xfrm>
                  <a:off x="7020620" y="5483139"/>
                  <a:ext cx="461665" cy="935150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IL2.TGFb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5" name="TextBox 104"/>
                <p:cNvSpPr txBox="1"/>
                <p:nvPr/>
              </p:nvSpPr>
              <p:spPr>
                <a:xfrm>
                  <a:off x="7476877" y="5483139"/>
                  <a:ext cx="461665" cy="935150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IL6.TGFb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6" name="TextBox 105"/>
                <p:cNvSpPr txBox="1"/>
                <p:nvPr/>
              </p:nvSpPr>
              <p:spPr>
                <a:xfrm>
                  <a:off x="7907553" y="5478345"/>
                  <a:ext cx="461665" cy="1246302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IL1b.TGFb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107" name="Straight Connector 106"/>
                <p:cNvCxnSpPr/>
                <p:nvPr/>
              </p:nvCxnSpPr>
              <p:spPr>
                <a:xfrm flipH="1">
                  <a:off x="8630104" y="4865882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8" name="TextBox 107"/>
                <p:cNvSpPr txBox="1"/>
                <p:nvPr/>
              </p:nvSpPr>
              <p:spPr>
                <a:xfrm>
                  <a:off x="8374627" y="5506977"/>
                  <a:ext cx="461665" cy="1246302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TNFa.TGFb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11" name="Oval 110"/>
              <p:cNvSpPr/>
              <p:nvPr/>
            </p:nvSpPr>
            <p:spPr>
              <a:xfrm>
                <a:off x="2940733" y="4845386"/>
                <a:ext cx="182325" cy="186798"/>
              </a:xfrm>
              <a:prstGeom prst="ellipse">
                <a:avLst/>
              </a:prstGeom>
              <a:solidFill>
                <a:srgbClr val="DB72FB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" name="Oval 111"/>
              <p:cNvSpPr/>
              <p:nvPr/>
            </p:nvSpPr>
            <p:spPr>
              <a:xfrm>
                <a:off x="528338" y="4842064"/>
                <a:ext cx="182325" cy="186798"/>
              </a:xfrm>
              <a:prstGeom prst="ellipse">
                <a:avLst/>
              </a:prstGeom>
              <a:solidFill>
                <a:srgbClr val="C9C9C9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" name="Oval 112"/>
              <p:cNvSpPr/>
              <p:nvPr/>
            </p:nvSpPr>
            <p:spPr>
              <a:xfrm>
                <a:off x="3285744" y="4837927"/>
                <a:ext cx="182325" cy="186798"/>
              </a:xfrm>
              <a:prstGeom prst="ellipse">
                <a:avLst/>
              </a:prstGeom>
              <a:solidFill>
                <a:srgbClr val="FF5CCB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2590954" y="4845386"/>
                <a:ext cx="182325" cy="186798"/>
              </a:xfrm>
              <a:prstGeom prst="ellipse">
                <a:avLst/>
              </a:prstGeom>
              <a:solidFill>
                <a:srgbClr val="00A5FF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2262951" y="4855178"/>
                <a:ext cx="182325" cy="186798"/>
              </a:xfrm>
              <a:prstGeom prst="ellipse">
                <a:avLst/>
              </a:prstGeom>
              <a:solidFill>
                <a:srgbClr val="00BCC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6" name="Oval 115"/>
              <p:cNvSpPr/>
              <p:nvPr/>
            </p:nvSpPr>
            <p:spPr>
              <a:xfrm>
                <a:off x="1904319" y="4837927"/>
                <a:ext cx="182325" cy="186798"/>
              </a:xfrm>
              <a:prstGeom prst="ellipse">
                <a:avLst/>
              </a:prstGeom>
              <a:solidFill>
                <a:srgbClr val="00BA5F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7" name="Oval 116"/>
              <p:cNvSpPr/>
              <p:nvPr/>
            </p:nvSpPr>
            <p:spPr>
              <a:xfrm>
                <a:off x="1566398" y="4845780"/>
                <a:ext cx="182325" cy="186798"/>
              </a:xfrm>
              <a:prstGeom prst="ellipse">
                <a:avLst/>
              </a:prstGeom>
              <a:solidFill>
                <a:srgbClr val="76AA00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1214142" y="4845780"/>
                <a:ext cx="182325" cy="186798"/>
              </a:xfrm>
              <a:prstGeom prst="ellipse">
                <a:avLst/>
              </a:prstGeom>
              <a:solidFill>
                <a:srgbClr val="CB9200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9" name="Oval 118"/>
              <p:cNvSpPr/>
              <p:nvPr/>
            </p:nvSpPr>
            <p:spPr>
              <a:xfrm>
                <a:off x="875151" y="4837927"/>
                <a:ext cx="182325" cy="186798"/>
              </a:xfrm>
              <a:prstGeom prst="ellipse">
                <a:avLst/>
              </a:prstGeom>
              <a:solidFill>
                <a:srgbClr val="F87168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3709303" y="4186401"/>
              <a:ext cx="3099154" cy="2248630"/>
              <a:chOff x="3528066" y="4186403"/>
              <a:chExt cx="3099154" cy="2248630"/>
            </a:xfrm>
          </p:grpSpPr>
          <p:grpSp>
            <p:nvGrpSpPr>
              <p:cNvPr id="85" name="Group 84"/>
              <p:cNvGrpSpPr/>
              <p:nvPr/>
            </p:nvGrpSpPr>
            <p:grpSpPr>
              <a:xfrm>
                <a:off x="3528066" y="4186403"/>
                <a:ext cx="3099154" cy="2248630"/>
                <a:chOff x="4704087" y="4336076"/>
                <a:chExt cx="4132205" cy="2998173"/>
              </a:xfrm>
            </p:grpSpPr>
            <p:cxnSp>
              <p:nvCxnSpPr>
                <p:cNvPr id="54" name="Straight Connector 53"/>
                <p:cNvCxnSpPr/>
                <p:nvPr/>
              </p:nvCxnSpPr>
              <p:spPr>
                <a:xfrm flipH="1">
                  <a:off x="4960470" y="4336076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>
                <a:xfrm>
                  <a:off x="4964172" y="4865882"/>
                  <a:ext cx="1376734" cy="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>
                <a:xfrm flipH="1">
                  <a:off x="4962018" y="4865883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>
                <a:xfrm flipH="1">
                  <a:off x="6340906" y="4865882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H="1">
                  <a:off x="5421002" y="4873904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H="1">
                  <a:off x="5878909" y="4873904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6798813" y="4865882"/>
                  <a:ext cx="1831291" cy="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H="1">
                  <a:off x="6796659" y="4865883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H="1">
                  <a:off x="8175547" y="4865882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 flipH="1">
                  <a:off x="7255643" y="4873904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H="1">
                  <a:off x="7713550" y="4873904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>
                  <a:off x="5884413" y="4865882"/>
                  <a:ext cx="1376734" cy="0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TextBox 72"/>
                <p:cNvSpPr txBox="1"/>
                <p:nvPr/>
              </p:nvSpPr>
              <p:spPr>
                <a:xfrm>
                  <a:off x="4704087" y="5451335"/>
                  <a:ext cx="461665" cy="935151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en-AU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None</a:t>
                  </a:r>
                </a:p>
              </p:txBody>
            </p:sp>
            <p:sp>
              <p:nvSpPr>
                <p:cNvPr id="74" name="TextBox 73"/>
                <p:cNvSpPr txBox="1"/>
                <p:nvPr/>
              </p:nvSpPr>
              <p:spPr>
                <a:xfrm>
                  <a:off x="5147470" y="5459355"/>
                  <a:ext cx="461665" cy="1874894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/>
                    <a:t>aCD3.CD28alone</a:t>
                  </a:r>
                  <a:endParaRPr lang="en-AU" sz="1050" dirty="0"/>
                </a:p>
              </p:txBody>
            </p:sp>
            <p:sp>
              <p:nvSpPr>
                <p:cNvPr id="75" name="TextBox 74"/>
                <p:cNvSpPr txBox="1"/>
                <p:nvPr/>
              </p:nvSpPr>
              <p:spPr>
                <a:xfrm>
                  <a:off x="5630218" y="5461080"/>
                  <a:ext cx="461665" cy="935151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IL2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76" name="TextBox 75"/>
                <p:cNvSpPr txBox="1"/>
                <p:nvPr/>
              </p:nvSpPr>
              <p:spPr>
                <a:xfrm>
                  <a:off x="6091882" y="5459355"/>
                  <a:ext cx="461665" cy="935151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IL2.IL12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77" name="TextBox 76"/>
                <p:cNvSpPr txBox="1"/>
                <p:nvPr/>
              </p:nvSpPr>
              <p:spPr>
                <a:xfrm>
                  <a:off x="6553547" y="5459355"/>
                  <a:ext cx="461665" cy="935151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IL2.IL4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78" name="TextBox 77"/>
                <p:cNvSpPr txBox="1"/>
                <p:nvPr/>
              </p:nvSpPr>
              <p:spPr>
                <a:xfrm>
                  <a:off x="7020620" y="5483139"/>
                  <a:ext cx="461665" cy="935151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IL2.TGFb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79" name="TextBox 78"/>
                <p:cNvSpPr txBox="1"/>
                <p:nvPr/>
              </p:nvSpPr>
              <p:spPr>
                <a:xfrm>
                  <a:off x="7476877" y="5483139"/>
                  <a:ext cx="461665" cy="935151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IL6.TGFb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0" name="TextBox 79"/>
                <p:cNvSpPr txBox="1"/>
                <p:nvPr/>
              </p:nvSpPr>
              <p:spPr>
                <a:xfrm>
                  <a:off x="7907553" y="5478347"/>
                  <a:ext cx="461665" cy="1246303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IL1b.TGFb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81" name="Straight Connector 80"/>
                <p:cNvCxnSpPr/>
                <p:nvPr/>
              </p:nvCxnSpPr>
              <p:spPr>
                <a:xfrm flipH="1">
                  <a:off x="8630104" y="4865882"/>
                  <a:ext cx="2154" cy="529806"/>
                </a:xfrm>
                <a:prstGeom prst="line">
                  <a:avLst/>
                </a:prstGeom>
                <a:ln w="158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4" name="TextBox 83"/>
                <p:cNvSpPr txBox="1"/>
                <p:nvPr/>
              </p:nvSpPr>
              <p:spPr>
                <a:xfrm>
                  <a:off x="8374627" y="5506979"/>
                  <a:ext cx="461665" cy="1246303"/>
                </a:xfrm>
                <a:prstGeom prst="rect">
                  <a:avLst/>
                </a:prstGeom>
                <a:noFill/>
              </p:spPr>
              <p:txBody>
                <a:bodyPr vert="vert270" wrap="square" rtlCol="0" anchor="ctr" anchorCtr="0">
                  <a:spAutoFit/>
                </a:bodyPr>
                <a:lstStyle/>
                <a:p>
                  <a:pPr algn="r"/>
                  <a:r>
                    <a:rPr lang="it-IT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TNFa.TGFb</a:t>
                  </a:r>
                  <a:endParaRPr lang="en-AU" sz="105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20" name="Oval 119"/>
              <p:cNvSpPr/>
              <p:nvPr/>
            </p:nvSpPr>
            <p:spPr>
              <a:xfrm>
                <a:off x="6045039" y="4831990"/>
                <a:ext cx="182325" cy="186798"/>
              </a:xfrm>
              <a:prstGeom prst="ellipse">
                <a:avLst/>
              </a:prstGeom>
              <a:solidFill>
                <a:srgbClr val="DB72FB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1" name="Oval 120"/>
              <p:cNvSpPr/>
              <p:nvPr/>
            </p:nvSpPr>
            <p:spPr>
              <a:xfrm>
                <a:off x="3632644" y="4828668"/>
                <a:ext cx="182325" cy="186798"/>
              </a:xfrm>
              <a:prstGeom prst="ellipse">
                <a:avLst/>
              </a:prstGeom>
              <a:solidFill>
                <a:srgbClr val="C9C9C9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2" name="Oval 121"/>
              <p:cNvSpPr/>
              <p:nvPr/>
            </p:nvSpPr>
            <p:spPr>
              <a:xfrm>
                <a:off x="6390050" y="4824531"/>
                <a:ext cx="182325" cy="186798"/>
              </a:xfrm>
              <a:prstGeom prst="ellipse">
                <a:avLst/>
              </a:prstGeom>
              <a:solidFill>
                <a:srgbClr val="FF5CCB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5695260" y="4831990"/>
                <a:ext cx="182325" cy="186798"/>
              </a:xfrm>
              <a:prstGeom prst="ellipse">
                <a:avLst/>
              </a:prstGeom>
              <a:solidFill>
                <a:srgbClr val="00A5FF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4" name="Oval 123"/>
              <p:cNvSpPr/>
              <p:nvPr/>
            </p:nvSpPr>
            <p:spPr>
              <a:xfrm>
                <a:off x="5367257" y="4841782"/>
                <a:ext cx="182325" cy="186798"/>
              </a:xfrm>
              <a:prstGeom prst="ellipse">
                <a:avLst/>
              </a:prstGeom>
              <a:solidFill>
                <a:srgbClr val="00BCC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5" name="Oval 124"/>
              <p:cNvSpPr/>
              <p:nvPr/>
            </p:nvSpPr>
            <p:spPr>
              <a:xfrm>
                <a:off x="5008625" y="4824531"/>
                <a:ext cx="182325" cy="186798"/>
              </a:xfrm>
              <a:prstGeom prst="ellipse">
                <a:avLst/>
              </a:prstGeom>
              <a:solidFill>
                <a:srgbClr val="00BA5F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6" name="Oval 125"/>
              <p:cNvSpPr/>
              <p:nvPr/>
            </p:nvSpPr>
            <p:spPr>
              <a:xfrm>
                <a:off x="4670704" y="4832384"/>
                <a:ext cx="182325" cy="186798"/>
              </a:xfrm>
              <a:prstGeom prst="ellipse">
                <a:avLst/>
              </a:prstGeom>
              <a:solidFill>
                <a:srgbClr val="76AA00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7" name="Oval 126"/>
              <p:cNvSpPr/>
              <p:nvPr/>
            </p:nvSpPr>
            <p:spPr>
              <a:xfrm>
                <a:off x="4318448" y="4832384"/>
                <a:ext cx="182325" cy="186798"/>
              </a:xfrm>
              <a:prstGeom prst="ellipse">
                <a:avLst/>
              </a:prstGeom>
              <a:solidFill>
                <a:srgbClr val="CB9200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8" name="Oval 127"/>
              <p:cNvSpPr/>
              <p:nvPr/>
            </p:nvSpPr>
            <p:spPr>
              <a:xfrm>
                <a:off x="3979457" y="4824531"/>
                <a:ext cx="182325" cy="186798"/>
              </a:xfrm>
              <a:prstGeom prst="ellipse">
                <a:avLst/>
              </a:prstGeom>
              <a:solidFill>
                <a:srgbClr val="F87168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AU" sz="7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29" name="Rectangle 128"/>
          <p:cNvSpPr/>
          <p:nvPr/>
        </p:nvSpPr>
        <p:spPr>
          <a:xfrm>
            <a:off x="4512267" y="1340549"/>
            <a:ext cx="38887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/>
              <a:t>Cord blood samples from 10 individuals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504132" y="3141079"/>
            <a:ext cx="12346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/>
              <a:t>4 cell types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4759755" y="3982059"/>
            <a:ext cx="23820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/>
              <a:t>9 conditions (CD4/CD8)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6226157" y="2598896"/>
            <a:ext cx="24017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/>
              <a:t>Food allergy phenotype</a:t>
            </a:r>
          </a:p>
        </p:txBody>
      </p:sp>
    </p:spTree>
    <p:extLst>
      <p:ext uri="{BB962C8B-B14F-4D97-AF65-F5344CB8AC3E}">
        <p14:creationId xmlns:p14="http://schemas.microsoft.com/office/powerpoint/2010/main" val="1248806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dirty="0"/>
              <a:t>So, the data looks a bit like this…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250966"/>
              </p:ext>
            </p:extLst>
          </p:nvPr>
        </p:nvGraphicFramePr>
        <p:xfrm>
          <a:off x="1126880" y="2106556"/>
          <a:ext cx="5122980" cy="24863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6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53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53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53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53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953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Feature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Normal_R01C02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Normal_R02C01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Normal_R02C02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Normal_R03C01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Normal_R03C02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cg00000957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1.18641319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1.6833918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1.4954961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1.2744786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1.6690126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cg00001349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2.78175163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2.9826377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2.2099616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2.4037474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2.6816914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cg00001583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-3.88278946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-3.9381707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-3.5134463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-3.6899728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-3.455176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cg00002028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-4.05599904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-4.7481041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-3.7305472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-4.3272016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-4.8648515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cg00002719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-3.76483514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-3.4216002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-3.9439967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-4.0046091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-3.8363634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cg00002837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-0.74721329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-0.6105303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-0.3634655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-0.2133664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-0.551842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cg00003287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-1.64213183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-1.5900839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-1.7388589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-1.3755244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-1.3879943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cg00004121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-0.01867237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0.3593965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0.2780545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0.9362344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0.668965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cg00007036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5.59249849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4.8156606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4.4512538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4.5920039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5.7490799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cg00007898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-3.88251448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-4.5050239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-4.1450495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-4.1430441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-3.9495167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cg00008647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-3.07921933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-3.5629083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-3.3527079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-3.0239399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-2.7583516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cg00009916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-5.29768055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-4.7584404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-4.674853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-4.5345207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-4.5351973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7593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cg00011717</a:t>
                      </a:r>
                      <a:endParaRPr lang="en-AU" sz="800" b="1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5.09126921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4.7522202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4.8062095</a:t>
                      </a:r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4.6035337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800" u="none" strike="noStrike" dirty="0">
                          <a:effectLst/>
                          <a:latin typeface="Courier New" pitchFamily="49" charset="0"/>
                          <a:cs typeface="Courier New" pitchFamily="49" charset="0"/>
                        </a:rPr>
                        <a:t>4.9812939</a:t>
                      </a:r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313045" y="2000682"/>
            <a:ext cx="2048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kern="0" dirty="0">
                <a:solidFill>
                  <a:sysClr val="windowText" lastClr="000000"/>
                </a:solidFill>
              </a:rPr>
              <a:t>… more columns </a:t>
            </a:r>
            <a:br>
              <a:rPr lang="en-AU" kern="0" dirty="0">
                <a:solidFill>
                  <a:sysClr val="windowText" lastClr="000000"/>
                </a:solidFill>
              </a:rPr>
            </a:br>
            <a:r>
              <a:rPr lang="en-AU" kern="0" dirty="0">
                <a:solidFill>
                  <a:sysClr val="windowText" lastClr="000000"/>
                </a:solidFill>
              </a:rPr>
              <a:t>(1 for each </a:t>
            </a:r>
            <a:r>
              <a:rPr lang="en-AU" b="1" kern="0" dirty="0">
                <a:solidFill>
                  <a:sysClr val="windowText" lastClr="000000"/>
                </a:solidFill>
              </a:rPr>
              <a:t>sample</a:t>
            </a:r>
            <a:r>
              <a:rPr lang="en-AU" kern="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82055" y="4940365"/>
            <a:ext cx="3472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kern="0" dirty="0">
                <a:solidFill>
                  <a:sysClr val="windowText" lastClr="000000"/>
                </a:solidFill>
              </a:rPr>
              <a:t>&gt;450,000 more rows (450k array)</a:t>
            </a:r>
            <a:br>
              <a:rPr lang="en-AU" kern="0" dirty="0">
                <a:solidFill>
                  <a:sysClr val="windowText" lastClr="000000"/>
                </a:solidFill>
              </a:rPr>
            </a:br>
            <a:r>
              <a:rPr lang="en-AU" kern="0" dirty="0">
                <a:solidFill>
                  <a:sysClr val="windowText" lastClr="000000"/>
                </a:solidFill>
              </a:rPr>
              <a:t>(1 for each </a:t>
            </a:r>
            <a:r>
              <a:rPr lang="en-AU" b="1" kern="0" dirty="0" err="1">
                <a:solidFill>
                  <a:sysClr val="windowText" lastClr="000000"/>
                </a:solidFill>
              </a:rPr>
              <a:t>CpG</a:t>
            </a:r>
            <a:r>
              <a:rPr lang="en-AU" kern="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 rot="5400000">
            <a:off x="1153047" y="4594989"/>
            <a:ext cx="351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kern="0" dirty="0">
                <a:solidFill>
                  <a:sysClr val="windowText" lastClr="000000"/>
                </a:solidFill>
              </a:rPr>
              <a:t>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-243057" y="6596390"/>
            <a:ext cx="24433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050" i="1" kern="0" dirty="0">
                <a:solidFill>
                  <a:sysClr val="windowText" lastClr="000000"/>
                </a:solidFill>
              </a:rPr>
              <a:t>Modified slide from Belinda Phipson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85924" y="1675608"/>
            <a:ext cx="1514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rgbClr val="FF0000"/>
                </a:solidFill>
              </a:rPr>
              <a:t>Samples (195)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0815" y="2043801"/>
            <a:ext cx="1009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 err="1">
                <a:solidFill>
                  <a:srgbClr val="FF0000"/>
                </a:solidFill>
              </a:rPr>
              <a:t>CpGs</a:t>
            </a:r>
            <a:endParaRPr lang="en-AU" dirty="0">
              <a:solidFill>
                <a:srgbClr val="FF0000"/>
              </a:solidFill>
            </a:endParaRPr>
          </a:p>
          <a:p>
            <a:pPr algn="ctr"/>
            <a:r>
              <a:rPr lang="en-AU" dirty="0">
                <a:solidFill>
                  <a:srgbClr val="FF0000"/>
                </a:solidFill>
              </a:rPr>
              <a:t>(&gt;450k)</a:t>
            </a:r>
          </a:p>
          <a:p>
            <a:pPr algn="ctr"/>
            <a:endParaRPr lang="en-AU" dirty="0">
              <a:solidFill>
                <a:srgbClr val="FF0000"/>
              </a:solidFill>
            </a:endParaRPr>
          </a:p>
        </p:txBody>
      </p:sp>
      <p:cxnSp>
        <p:nvCxnSpPr>
          <p:cNvPr id="17" name="Straight Arrow Connector 16"/>
          <p:cNvCxnSpPr>
            <a:stCxn id="3" idx="3"/>
          </p:cNvCxnSpPr>
          <p:nvPr/>
        </p:nvCxnSpPr>
        <p:spPr>
          <a:xfrm>
            <a:off x="3200399" y="1860274"/>
            <a:ext cx="4494385" cy="15564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23900" y="2737114"/>
            <a:ext cx="19050" cy="3187436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https://pbs.twimg.com/profile_images/1993565463/not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1971" y="3940269"/>
            <a:ext cx="2066296" cy="212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915" y="4755152"/>
            <a:ext cx="2375790" cy="184123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224" y="5263530"/>
            <a:ext cx="1224000" cy="12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855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Rstudio</a:t>
            </a:r>
            <a:r>
              <a:rPr lang="en-AU" dirty="0"/>
              <a:t> + </a:t>
            </a:r>
            <a:r>
              <a:rPr lang="en-AU" dirty="0" err="1"/>
              <a:t>Rmarkdown</a:t>
            </a:r>
            <a:r>
              <a:rPr lang="en-AU" dirty="0"/>
              <a:t> + Git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753442"/>
            <a:ext cx="8101204" cy="489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73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6243</TotalTime>
  <Words>1565</Words>
  <Application>Microsoft Office PowerPoint</Application>
  <PresentationFormat>On-screen Show (4:3)</PresentationFormat>
  <Paragraphs>367</Paragraphs>
  <Slides>20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Wingdings</vt:lpstr>
      <vt:lpstr>Office Theme</vt:lpstr>
      <vt:lpstr>Some of my new favourite things for working with R</vt:lpstr>
      <vt:lpstr>Outline</vt:lpstr>
      <vt:lpstr>A bit about me</vt:lpstr>
      <vt:lpstr>What is DNA methylation?</vt:lpstr>
      <vt:lpstr>We are usually interested in finding methylation differences</vt:lpstr>
      <vt:lpstr>Methylation data is high-dimensional:  “large p small n”</vt:lpstr>
      <vt:lpstr>One of my projects</vt:lpstr>
      <vt:lpstr>So, the data looks a bit like this…</vt:lpstr>
      <vt:lpstr>Rstudio + Rmarkdown + Git</vt:lpstr>
      <vt:lpstr>Many pros, but also cons</vt:lpstr>
      <vt:lpstr>R Notebooks</vt:lpstr>
      <vt:lpstr>Rstudio + R Notebooks + Git</vt:lpstr>
      <vt:lpstr>Why not Jupyter/IPython?</vt:lpstr>
      <vt:lpstr>CRAN NMF: aheatmap</vt:lpstr>
      <vt:lpstr>My heatmap life before</vt:lpstr>
      <vt:lpstr>My heatmap life now</vt:lpstr>
      <vt:lpstr>Adding extra annotation tracks</vt:lpstr>
      <vt:lpstr>Multiple heatmaps</vt:lpstr>
      <vt:lpstr>More info</vt:lpstr>
      <vt:lpstr>Thanks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Through the looking glass</dc:title>
  <dc:creator>Jovana Maksimovic</dc:creator>
  <cp:lastModifiedBy>Jovana Maksimovic</cp:lastModifiedBy>
  <cp:revision>209</cp:revision>
  <dcterms:created xsi:type="dcterms:W3CDTF">2016-10-20T01:01:46Z</dcterms:created>
  <dcterms:modified xsi:type="dcterms:W3CDTF">2017-02-21T00:14:45Z</dcterms:modified>
</cp:coreProperties>
</file>

<file path=docProps/thumbnail.jpeg>
</file>